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91" r:id="rId4"/>
    <p:sldId id="299" r:id="rId5"/>
    <p:sldId id="300" r:id="rId6"/>
    <p:sldId id="305" r:id="rId7"/>
    <p:sldId id="306" r:id="rId8"/>
    <p:sldId id="308" r:id="rId9"/>
    <p:sldId id="309" r:id="rId10"/>
    <p:sldId id="301" r:id="rId11"/>
    <p:sldId id="312" r:id="rId12"/>
    <p:sldId id="259" r:id="rId13"/>
    <p:sldId id="283" r:id="rId14"/>
    <p:sldId id="310" r:id="rId15"/>
    <p:sldId id="292" r:id="rId16"/>
    <p:sldId id="293" r:id="rId17"/>
    <p:sldId id="320" r:id="rId18"/>
    <p:sldId id="281" r:id="rId19"/>
    <p:sldId id="282" r:id="rId20"/>
    <p:sldId id="311" r:id="rId21"/>
    <p:sldId id="289" r:id="rId22"/>
    <p:sldId id="298" r:id="rId23"/>
    <p:sldId id="316" r:id="rId24"/>
    <p:sldId id="315" r:id="rId25"/>
    <p:sldId id="317" r:id="rId26"/>
    <p:sldId id="318" r:id="rId27"/>
    <p:sldId id="319" r:id="rId28"/>
    <p:sldId id="29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7" autoAdjust="0"/>
    <p:restoredTop sz="94660"/>
  </p:normalViewPr>
  <p:slideViewPr>
    <p:cSldViewPr>
      <p:cViewPr varScale="1">
        <p:scale>
          <a:sx n="67" d="100"/>
          <a:sy n="67" d="100"/>
        </p:scale>
        <p:origin x="138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0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762000"/>
            <a:ext cx="2193989" cy="5334001"/>
          </a:xfrm>
          <a:prstGeom prst="rect">
            <a:avLst/>
          </a:prstGeom>
          <a:solidFill>
            <a:srgbClr val="C3C3C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1298448"/>
            <a:ext cx="5486400" cy="3255264"/>
          </a:xfrm>
        </p:spPr>
        <p:txBody>
          <a:bodyPr anchor="b">
            <a:normAutofit/>
          </a:bodyPr>
          <a:lstStyle>
            <a:lvl1pPr algn="l">
              <a:defRPr sz="54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4670246"/>
            <a:ext cx="54864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865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817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990600"/>
            <a:ext cx="21145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868680"/>
            <a:ext cx="54864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816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174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1298448"/>
            <a:ext cx="5486400" cy="3255264"/>
          </a:xfrm>
        </p:spPr>
        <p:txBody>
          <a:bodyPr anchor="b">
            <a:normAutofit/>
          </a:bodyPr>
          <a:lstStyle>
            <a:lvl1pPr>
              <a:defRPr sz="54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4672584"/>
            <a:ext cx="54864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0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504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868680"/>
            <a:ext cx="260604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868680"/>
            <a:ext cx="260604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7233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1023586"/>
            <a:ext cx="260604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930936"/>
            <a:ext cx="260604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1023587"/>
            <a:ext cx="260604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930936"/>
            <a:ext cx="260604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9439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269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284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194560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868680"/>
            <a:ext cx="54864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337560"/>
            <a:ext cx="212598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3342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1945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767419"/>
            <a:ext cx="6086423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340602"/>
            <a:ext cx="212598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6356351"/>
            <a:ext cx="4433638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337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864108"/>
            <a:ext cx="54864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6356351"/>
            <a:ext cx="1148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15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19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" y="48768"/>
            <a:ext cx="9052560" cy="6741368"/>
          </a:xfrm>
          <a:prstGeom prst="rect">
            <a:avLst/>
          </a:prstGeom>
          <a:solidFill>
            <a:srgbClr val="99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02386" y="2996952"/>
            <a:ext cx="771179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Презентация логопедического </a:t>
            </a:r>
            <a:r>
              <a:rPr lang="ru-RU" altLang="ru-RU" sz="32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кабинета                             </a:t>
            </a:r>
          </a:p>
          <a:p>
            <a:pPr algn="ctr"/>
            <a:r>
              <a:rPr lang="ru-RU" altLang="ru-RU" sz="32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Куликова Светлана Владимировна</a:t>
            </a:r>
            <a:r>
              <a:rPr lang="ru-RU" altLang="ru-RU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3200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32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учитель-логопед</a:t>
            </a:r>
          </a:p>
          <a:p>
            <a:pPr algn="ctr"/>
            <a:r>
              <a:rPr lang="ru-RU" altLang="ru-RU" sz="32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МБДОУ «детский сад «Алёнушка»</a:t>
            </a:r>
          </a:p>
          <a:p>
            <a:pPr algn="ctr"/>
            <a:r>
              <a:rPr lang="ru-RU" altLang="ru-RU" sz="32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с.Мужи</a:t>
            </a:r>
            <a:endParaRPr lang="ru-RU" altLang="ru-RU" sz="3200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altLang="ru-RU" b="1" dirty="0"/>
          </a:p>
        </p:txBody>
      </p:sp>
    </p:spTree>
    <p:extLst>
      <p:ext uri="{BB962C8B-B14F-4D97-AF65-F5344CB8AC3E}">
        <p14:creationId xmlns:p14="http://schemas.microsoft.com/office/powerpoint/2010/main" val="402947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6ad4381357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60648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развития неречевых процессов и формирования фонематической стороны </a:t>
            </a:r>
            <a:r>
              <a:rPr lang="ru-RU" sz="2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речи</a:t>
            </a:r>
            <a:endParaRPr lang="ru-RU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7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6ad4381357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8" y="-11113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17" y="104620"/>
            <a:ext cx="4456562" cy="33591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008" y="3140968"/>
            <a:ext cx="4032000" cy="3455998"/>
          </a:xfrm>
          <a:prstGeom prst="rect">
            <a:avLst/>
          </a:prstGeom>
        </p:spPr>
      </p:pic>
      <p:pic>
        <p:nvPicPr>
          <p:cNvPr id="6" name="Picture 3" descr="C:\Documents and Settings\User\Рабочий стол\фото кабинета\IMG_06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6388" y="266883"/>
            <a:ext cx="4032410" cy="3024000"/>
          </a:xfrm>
          <a:prstGeom prst="rect">
            <a:avLst/>
          </a:prstGeom>
          <a:noFill/>
        </p:spPr>
      </p:pic>
      <p:pic>
        <p:nvPicPr>
          <p:cNvPr id="7" name="Picture 2" descr="C:\Documents and Settings\User\Рабочий стол\фото кабинета\IMG_06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09647" y="3140968"/>
            <a:ext cx="3286148" cy="2464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409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6bf923eb5c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50813"/>
            <a:ext cx="9144000" cy="701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24448"/>
            <a:ext cx="675049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ctr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Организация образовательного пространства и разнообразие материалов, оборудования и инвентаря в кабинете учителя-логопеда в соответствии с 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«Программой коррекционно-развивающей </a:t>
            </a:r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с детей 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тяжёлыми нарушениями речи (ОНР)»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обеспечивают:</a:t>
            </a:r>
            <a:endParaRPr lang="ru-RU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1809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-игровую, познавательную, исследовательскую и творческую активность детей, экспериментирование с доступными детям материалами;</a:t>
            </a:r>
            <a:endParaRPr lang="ru-RU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1809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-двигательную активность, в том числе развитие крупной, мелкой, мимической, артикуляционной моторики;</a:t>
            </a:r>
            <a:endParaRPr lang="ru-RU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1809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-эмоциональное благополучие детей во взаимодействии с предметно-пространственным окружением;</a:t>
            </a:r>
            <a:endParaRPr lang="ru-RU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1809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-возможность самовыражения детей.</a:t>
            </a:r>
            <a:endParaRPr lang="ru-RU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1809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   Правильно организованная предметно-пространственная развивающая среда в создает возможности для успешного устранения речевого дефекта, преодоления отставания в речевом развитии, позволяет ребенку проявлять свои способности не только в организованной образовательной, но и в свободной деятельности, стимулирует развитие творческих способностей, самостоятельности, инициативности, помогает утвердиться в чувстве уверенности в себе, а значит, способствует всестороннему гармоничному развитию личности.</a:t>
            </a:r>
            <a:endParaRPr lang="ru-RU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89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6abd04b9153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-43954"/>
            <a:ext cx="9028112" cy="678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260648"/>
            <a:ext cx="5753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</a:t>
            </a:r>
            <a:r>
              <a:rPr lang="ru-RU" altLang="ru-RU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</a:t>
            </a:r>
            <a:r>
              <a:rPr lang="ru-RU" altLang="ru-RU" sz="2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речевого дыхания</a:t>
            </a:r>
            <a:endParaRPr lang="ru-RU" altLang="ru-RU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 b="15208"/>
          <a:stretch/>
        </p:blipFill>
        <p:spPr>
          <a:xfrm>
            <a:off x="425272" y="1824409"/>
            <a:ext cx="4850554" cy="33499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0" b="19551"/>
          <a:stretch/>
        </p:blipFill>
        <p:spPr>
          <a:xfrm>
            <a:off x="6809250" y="722313"/>
            <a:ext cx="2196000" cy="26407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9201" b="3800"/>
          <a:stretch/>
        </p:blipFill>
        <p:spPr>
          <a:xfrm rot="21093611">
            <a:off x="5351005" y="2908932"/>
            <a:ext cx="1871701" cy="29035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5536" y="826172"/>
            <a:ext cx="6833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2060"/>
                </a:solidFill>
                <a:latin typeface="Sitka Text" panose="02000505000000020004" pitchFamily="2" charset="0"/>
                <a:cs typeface="Times New Roman" pitchFamily="18" charset="0"/>
              </a:rPr>
              <a:t>Представлен картотекой дыхательных упражнений, </a:t>
            </a:r>
            <a:r>
              <a:rPr lang="ru-RU" i="1" dirty="0" smtClean="0">
                <a:solidFill>
                  <a:srgbClr val="002060"/>
                </a:solidFill>
                <a:latin typeface="Sitka Text" panose="02000505000000020004" pitchFamily="2" charset="0"/>
                <a:cs typeface="Times New Roman" pitchFamily="18" charset="0"/>
              </a:rPr>
              <a:t>диск обучающий, набор  свистков, свечи, дудочек, «футбол», разнообразием </a:t>
            </a:r>
            <a:r>
              <a:rPr lang="ru-RU" i="1" dirty="0">
                <a:solidFill>
                  <a:srgbClr val="002060"/>
                </a:solidFill>
                <a:latin typeface="Sitka Text" panose="02000505000000020004" pitchFamily="2" charset="0"/>
                <a:cs typeface="Times New Roman" pitchFamily="18" charset="0"/>
              </a:rPr>
              <a:t>вертушек, мыльными пузырями и т.д.</a:t>
            </a:r>
          </a:p>
        </p:txBody>
      </p:sp>
    </p:spTree>
    <p:extLst>
      <p:ext uri="{BB962C8B-B14F-4D97-AF65-F5344CB8AC3E}">
        <p14:creationId xmlns:p14="http://schemas.microsoft.com/office/powerpoint/2010/main" val="8678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6abd04b9153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-43954"/>
            <a:ext cx="9028112" cy="678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Documents and Settings\User\Рабочий стол\фото кабинета\IMG_0676.JPG"/>
          <p:cNvPicPr>
            <a:picLocks noChangeAspect="1" noChangeArrowheads="1"/>
          </p:cNvPicPr>
          <p:nvPr/>
        </p:nvPicPr>
        <p:blipFill rotWithShape="1">
          <a:blip r:embed="rId3" cstate="print"/>
          <a:srcRect b="27169"/>
          <a:stretch/>
        </p:blipFill>
        <p:spPr bwMode="auto">
          <a:xfrm>
            <a:off x="2751425" y="106746"/>
            <a:ext cx="3757037" cy="2052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 r="24801"/>
          <a:stretch/>
        </p:blipFill>
        <p:spPr>
          <a:xfrm rot="20292715">
            <a:off x="775486" y="1782215"/>
            <a:ext cx="1980000" cy="33034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6" t="57000" r="25512" b="6601"/>
          <a:stretch/>
        </p:blipFill>
        <p:spPr>
          <a:xfrm rot="6164482">
            <a:off x="6030617" y="2357739"/>
            <a:ext cx="3122293" cy="19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0801" b="17800"/>
          <a:stretch/>
        </p:blipFill>
        <p:spPr>
          <a:xfrm rot="5400000">
            <a:off x="3045192" y="2881168"/>
            <a:ext cx="3352843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8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6abd04b9153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0"/>
            <a:ext cx="9144000" cy="678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1" y="1196725"/>
            <a:ext cx="4905276" cy="4040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" t="15001" r="27951" b="9400"/>
          <a:stretch/>
        </p:blipFill>
        <p:spPr>
          <a:xfrm rot="5400000">
            <a:off x="6319559" y="3697667"/>
            <a:ext cx="3309345" cy="1907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7" b="11417"/>
          <a:stretch/>
        </p:blipFill>
        <p:spPr>
          <a:xfrm>
            <a:off x="4626823" y="2425085"/>
            <a:ext cx="2737273" cy="15841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356" y="682152"/>
            <a:ext cx="2961237" cy="22209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641" y="97922"/>
            <a:ext cx="902095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</a:t>
            </a:r>
            <a:r>
              <a:rPr lang="ru-RU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моторного и конструктивного </a:t>
            </a:r>
            <a:r>
              <a:rPr lang="ru-RU" sz="2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Содержит трафареты, шнуровки, массажные мячи, шарики, пружинки Су-</a:t>
            </a:r>
            <a:r>
              <a:rPr lang="ru-RU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Джок</a:t>
            </a:r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щётки, кинетический песок, прищепки, бусы, мозаика, </a:t>
            </a:r>
            <a:r>
              <a:rPr lang="ru-RU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бизиборды</a:t>
            </a:r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др. игры.</a:t>
            </a:r>
          </a:p>
          <a:p>
            <a:endParaRPr lang="ru-RU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10695" r="-1528" b="18001"/>
          <a:stretch/>
        </p:blipFill>
        <p:spPr>
          <a:xfrm>
            <a:off x="4657411" y="4041657"/>
            <a:ext cx="2692907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5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0"/>
            <a:ext cx="18902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8368"/>
            <a:ext cx="3618023" cy="422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9" b="21651"/>
          <a:stretch/>
        </p:blipFill>
        <p:spPr>
          <a:xfrm>
            <a:off x="6385911" y="592368"/>
            <a:ext cx="2408105" cy="327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0"/>
          <a:stretch/>
        </p:blipFill>
        <p:spPr>
          <a:xfrm>
            <a:off x="6011097" y="3783000"/>
            <a:ext cx="2450398" cy="306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0" b="6951"/>
          <a:stretch/>
        </p:blipFill>
        <p:spPr>
          <a:xfrm>
            <a:off x="227834" y="405000"/>
            <a:ext cx="2174148" cy="302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r="8001" b="16401"/>
          <a:stretch/>
        </p:blipFill>
        <p:spPr>
          <a:xfrm>
            <a:off x="165710" y="3779984"/>
            <a:ext cx="3744000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4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6abd04b9153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0"/>
            <a:ext cx="9144000" cy="678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68"/>
          <a:stretch/>
        </p:blipFill>
        <p:spPr>
          <a:xfrm>
            <a:off x="276000" y="116632"/>
            <a:ext cx="8592000" cy="3600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0" t="13250" r="37400" b="38450"/>
          <a:stretch/>
        </p:blipFill>
        <p:spPr>
          <a:xfrm>
            <a:off x="6660232" y="2420888"/>
            <a:ext cx="201622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7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56abd04b9153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28" y="0"/>
            <a:ext cx="9028112" cy="678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3" y="188640"/>
            <a:ext cx="37670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Образовательная зона</a:t>
            </a:r>
            <a:endParaRPr lang="ru-RU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"/>
          <a:stretch/>
        </p:blipFill>
        <p:spPr>
          <a:xfrm>
            <a:off x="323528" y="588750"/>
            <a:ext cx="3424271" cy="453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943" y="980250"/>
            <a:ext cx="5004000" cy="37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9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6abd04b9153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0"/>
            <a:ext cx="9028112" cy="678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2736304" cy="41044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16" y="836712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3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56ad4381357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0"/>
            <a:ext cx="83529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400" b="1" dirty="0" smtClean="0"/>
          </a:p>
          <a:p>
            <a:pPr algn="ctr"/>
            <a:endParaRPr lang="ru-RU" altLang="ru-RU" sz="3200" b="1" dirty="0">
              <a:latin typeface="Book Antiqua" panose="02040602050305030304" pitchFamily="18" charset="0"/>
            </a:endParaRPr>
          </a:p>
          <a:p>
            <a:pPr algn="ctr"/>
            <a:r>
              <a:rPr lang="ru-RU" altLang="ru-RU" sz="36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Назначение </a:t>
            </a:r>
            <a:r>
              <a:rPr lang="ru-RU" altLang="ru-RU" sz="3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логопедического </a:t>
            </a:r>
            <a:r>
              <a:rPr lang="ru-RU" altLang="ru-RU" sz="36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кабинета</a:t>
            </a:r>
            <a:endParaRPr lang="ru-RU" altLang="ru-RU" sz="2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24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оптимальных условий для коррекционно-развивающей работы с детьми с нарушениями речи</a:t>
            </a:r>
            <a:b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построения предметного пространства:</a:t>
            </a:r>
            <a:b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доступности, </a:t>
            </a:r>
            <a:b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системности,</a:t>
            </a:r>
            <a:b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altLang="ru-RU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здоровьесбережения</a:t>
            </a:r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учет возрастных особенностей,</a:t>
            </a:r>
            <a:b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вариативности</a:t>
            </a:r>
            <a:endParaRPr lang="ru-RU" sz="2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54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6abd04b9153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-19784"/>
            <a:ext cx="9028112" cy="678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96" y="130582"/>
            <a:ext cx="4368000" cy="327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76" y="2852936"/>
            <a:ext cx="2448000" cy="326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76" y="130582"/>
            <a:ext cx="3024000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0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56ad4381357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819459"/>
            <a:ext cx="33843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представляет собой стеллажи. Весь материал доступен для пользования детьми и по мере прохождения лексических тем постоянно меняется.      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систематизирован по разделам: звукопроизношение, развитие фонематического восприятия, лексико-грамматического строя, связной речи, обучение грамоте. Имеются картотеки по всем разделам. Наглядно-методический материал по лексическим темам, дидактические игры по разделам храниться в папках.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260649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хранения наглядно-методического </a:t>
            </a:r>
            <a:r>
              <a:rPr lang="ru-RU" sz="2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материала</a:t>
            </a:r>
            <a:endParaRPr lang="ru-RU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775" y="817187"/>
            <a:ext cx="3780000" cy="56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0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56ad4381357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82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1"/>
          <a:stretch/>
        </p:blipFill>
        <p:spPr>
          <a:xfrm>
            <a:off x="189686" y="356920"/>
            <a:ext cx="5808053" cy="298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665" y="841897"/>
            <a:ext cx="3480000" cy="522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21"/>
          <a:stretch/>
        </p:blipFill>
        <p:spPr>
          <a:xfrm>
            <a:off x="189689" y="3449839"/>
            <a:ext cx="5328000" cy="322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2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56ad4381357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393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5" y="245070"/>
            <a:ext cx="3726000" cy="496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692696"/>
            <a:ext cx="4464000" cy="5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6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56ad4381357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8" y="-21417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Documents and Settings\User\Рабочий стол\фото кабинета\IMG_06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1554" y="3717032"/>
            <a:ext cx="3916354" cy="2936967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0"/>
          <a:stretch/>
        </p:blipFill>
        <p:spPr>
          <a:xfrm>
            <a:off x="169696" y="1292888"/>
            <a:ext cx="5148000" cy="375482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9690" y="170213"/>
            <a:ext cx="88482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</a:t>
            </a:r>
            <a:r>
              <a:rPr lang="ru-RU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представлена справочной и методической литературой, логопедическими программами и методическими разработками, прописями, тетрадями тренажерами необходимыми для коррекционного процесса.</a:t>
            </a:r>
            <a:endParaRPr lang="ru-RU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08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56ad4381357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80528" y="116633"/>
            <a:ext cx="932452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ИКТ технологии. Компьютерные </a:t>
            </a: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программы:</a:t>
            </a:r>
            <a:endParaRPr lang="ru-RU" sz="1400" i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>
              <a:spcAft>
                <a:spcPts val="0"/>
              </a:spcAft>
            </a:pP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Мультимедийный проект «Развитие творческих способностей на остове информационных технологий - СИРС» (автор Буров А.Н.)</a:t>
            </a:r>
            <a:endParaRPr lang="ru-RU" sz="1400" i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>
              <a:spcAft>
                <a:spcPts val="0"/>
              </a:spcAft>
            </a:pP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«Домашний логопед</a:t>
            </a:r>
            <a:r>
              <a:rPr 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», «</a:t>
            </a: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Игры для Тигры</a:t>
            </a:r>
            <a:r>
              <a:rPr 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»,</a:t>
            </a:r>
            <a:r>
              <a:rPr lang="ru-RU" sz="14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Научим Ягу говорить».</a:t>
            </a:r>
            <a:endParaRPr lang="ru-RU" sz="1400" i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Тренажёрная </a:t>
            </a: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система «Живой звук</a:t>
            </a:r>
            <a:r>
              <a:rPr 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Интерактивный комплекс-стена (это мультимедийный набор, состоящий из </a:t>
            </a:r>
            <a:r>
              <a:rPr 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        </a:t>
            </a:r>
          </a:p>
          <a:p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песочный столик.</a:t>
            </a:r>
            <a:endParaRPr lang="ru-RU" sz="1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64" y="1724556"/>
            <a:ext cx="2619000" cy="349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/>
          <a:stretch/>
        </p:blipFill>
        <p:spPr>
          <a:xfrm>
            <a:off x="4860032" y="1893821"/>
            <a:ext cx="3859394" cy="44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0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56ad4381357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8" y="-21417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16632"/>
            <a:ext cx="4437040" cy="54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2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56ad4381357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8" y="-21417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28" y="469021"/>
            <a:ext cx="3942000" cy="525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14" y="293241"/>
            <a:ext cx="3591000" cy="47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0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56"/>
            <a:ext cx="9144000" cy="6827144"/>
          </a:xfrm>
          <a:prstGeom prst="rect">
            <a:avLst/>
          </a:prstGeom>
          <a:solidFill>
            <a:srgbClr val="99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2971800"/>
            <a:ext cx="7772400" cy="1470025"/>
          </a:xfrm>
        </p:spPr>
        <p:txBody>
          <a:bodyPr anchor="ctr"/>
          <a:lstStyle/>
          <a:p>
            <a:pPr algn="ctr" eaLnBrk="1" hangingPunct="1"/>
            <a:r>
              <a:rPr lang="ru-RU" altLang="ru-RU" sz="44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93794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6ad4381357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260648"/>
            <a:ext cx="871296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Кабинет логопеда разделяется на зоны.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формирования правильного звукопроизношения и диагностики;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развития неречевых процессов и формирования фонематической стороны речи;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развития лексическо-грамматического строя речи;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развития связной речи;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развития речевого дыхания;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моторного и конструктивного развития;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Образовательная зона;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методического сопровождения;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хранения наглядно-методического материала.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dirty="0" smtClean="0">
              <a:latin typeface="Palatino Linotype" panose="02040502050505030304" pitchFamily="18" charset="0"/>
            </a:endParaRPr>
          </a:p>
          <a:p>
            <a:pPr algn="ctr"/>
            <a:endParaRPr lang="ru-RU" i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14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6ad4381357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3" y="260648"/>
            <a:ext cx="878497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формирования правильного звукопроизношения и диагностики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Book Antiqua" panose="02040602050305030304" pitchFamily="18" charset="0"/>
                <a:cs typeface="Aharoni" panose="02010803020104030203" pitchFamily="2" charset="-79"/>
              </a:rPr>
              <a:t>Постановка звуков, нетрадиционное оборудование для развития </a:t>
            </a:r>
          </a:p>
          <a:p>
            <a:pPr algn="ctr"/>
            <a:r>
              <a:rPr lang="ru-RU" i="1" dirty="0">
                <a:solidFill>
                  <a:srgbClr val="002060"/>
                </a:solidFill>
                <a:latin typeface="Book Antiqua" panose="02040602050305030304" pitchFamily="18" charset="0"/>
                <a:cs typeface="Aharoni" panose="02010803020104030203" pitchFamily="2" charset="-79"/>
              </a:rPr>
              <a:t>а</a:t>
            </a:r>
            <a:r>
              <a:rPr lang="ru-RU" i="1" dirty="0" smtClean="0">
                <a:solidFill>
                  <a:srgbClr val="002060"/>
                </a:solidFill>
                <a:latin typeface="Book Antiqua" panose="02040602050305030304" pitchFamily="18" charset="0"/>
                <a:cs typeface="Aharoni" panose="02010803020104030203" pitchFamily="2" charset="-79"/>
              </a:rPr>
              <a:t>ртикуляционной моторики. Для постановки звуков в кабинете имеются 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Book Antiqua" panose="02040602050305030304" pitchFamily="18" charset="0"/>
                <a:cs typeface="Aharoni" panose="02010803020104030203" pitchFamily="2" charset="-79"/>
              </a:rPr>
              <a:t>постановочные зонды, зонда заменители, массажные зонды, стерилизатор</a:t>
            </a:r>
            <a:endParaRPr lang="ru-RU" i="1" dirty="0">
              <a:solidFill>
                <a:srgbClr val="002060"/>
              </a:solidFill>
              <a:latin typeface="Book Antiqua" panose="02040602050305030304" pitchFamily="18" charset="0"/>
              <a:cs typeface="Aharoni" panose="02010803020104030203" pitchFamily="2" charset="-79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9051"/>
          <a:stretch/>
        </p:blipFill>
        <p:spPr>
          <a:xfrm>
            <a:off x="4020344" y="2372322"/>
            <a:ext cx="4944144" cy="3924000"/>
          </a:xfrm>
          <a:prstGeom prst="rect">
            <a:avLst/>
          </a:prstGeom>
        </p:spPr>
      </p:pic>
      <p:pic>
        <p:nvPicPr>
          <p:cNvPr id="5" name="Рисунок 4" descr="C:\Users\Asus-Buk\Desktop\все фото\Фотки Свете\P108088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b="15543"/>
          <a:stretch/>
        </p:blipFill>
        <p:spPr bwMode="auto">
          <a:xfrm>
            <a:off x="83381" y="1799531"/>
            <a:ext cx="3906316" cy="3353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171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6ad4381357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18500"/>
          <a:stretch/>
        </p:blipFill>
        <p:spPr>
          <a:xfrm>
            <a:off x="179512" y="188640"/>
            <a:ext cx="5143500" cy="41764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799" t="-4200" r="115799" b="21251"/>
          <a:stretch/>
        </p:blipFill>
        <p:spPr>
          <a:xfrm flipH="1">
            <a:off x="7143749" y="3212976"/>
            <a:ext cx="2994949" cy="3312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6951"/>
          <a:stretch/>
        </p:blipFill>
        <p:spPr>
          <a:xfrm>
            <a:off x="5087585" y="2393744"/>
            <a:ext cx="39561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4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6ad4381357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2" y="279873"/>
            <a:ext cx="5904000" cy="442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0"/>
          <a:stretch/>
        </p:blipFill>
        <p:spPr>
          <a:xfrm>
            <a:off x="4355976" y="3645024"/>
            <a:ext cx="4656000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8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6ad4381357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10102" r="10625" b="2750"/>
          <a:stretch/>
        </p:blipFill>
        <p:spPr>
          <a:xfrm>
            <a:off x="3851920" y="188640"/>
            <a:ext cx="5112000" cy="38224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r="14563"/>
          <a:stretch/>
        </p:blipFill>
        <p:spPr>
          <a:xfrm>
            <a:off x="179512" y="2929064"/>
            <a:ext cx="4635171" cy="3924000"/>
          </a:xfrm>
          <a:prstGeom prst="rect">
            <a:avLst/>
          </a:prstGeom>
        </p:spPr>
      </p:pic>
      <p:pic>
        <p:nvPicPr>
          <p:cNvPr id="5" name="Рисунок 4" descr="C:\Users\Asus-Buk\Desktop\все фото\С. В\DSC_029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461" y="4306116"/>
            <a:ext cx="3276000" cy="22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63"/>
          <a:stretch/>
        </p:blipFill>
        <p:spPr>
          <a:xfrm>
            <a:off x="400288" y="379044"/>
            <a:ext cx="3024000" cy="235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0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6ad4381357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08920"/>
            <a:ext cx="5220000" cy="3915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12" y="253868"/>
            <a:ext cx="3600000" cy="4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1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6ad4381357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8" y="-11113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2327" y="26166"/>
            <a:ext cx="888595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развития лексическо-грамматического строя </a:t>
            </a:r>
            <a:r>
              <a:rPr lang="ru-RU" sz="2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речи</a:t>
            </a:r>
          </a:p>
          <a:p>
            <a:r>
              <a:rPr lang="ru-RU" sz="16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Предоставлена подбором различного наглядного и словесного материала, игровых упражнений, дидактических игр, карточек, фишки, символы, схемы, буквы, наборы карточек.</a:t>
            </a:r>
            <a:endParaRPr lang="ru-RU" sz="16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54" r="9347"/>
          <a:stretch/>
        </p:blipFill>
        <p:spPr>
          <a:xfrm>
            <a:off x="5594960" y="1152512"/>
            <a:ext cx="3453327" cy="504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t="8000" r="3801" b="5901"/>
          <a:stretch/>
        </p:blipFill>
        <p:spPr>
          <a:xfrm>
            <a:off x="123310" y="1095177"/>
            <a:ext cx="2585743" cy="42513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2751"/>
          <a:stretch/>
        </p:blipFill>
        <p:spPr>
          <a:xfrm>
            <a:off x="2748071" y="1342979"/>
            <a:ext cx="3276000" cy="3898395"/>
          </a:xfrm>
          <a:prstGeom prst="rect">
            <a:avLst/>
          </a:prstGeom>
        </p:spPr>
      </p:pic>
      <p:pic>
        <p:nvPicPr>
          <p:cNvPr id="8" name="Picture 4" descr="C:\Documents and Settings\User\Рабочий стол\фото кабинета\IMG_06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2328" y="4775517"/>
            <a:ext cx="3393495" cy="19820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235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ама">
  <a:themeElements>
    <a:clrScheme name="Рама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</TotalTime>
  <Words>486</Words>
  <Application>Microsoft Office PowerPoint</Application>
  <PresentationFormat>Экран (4:3)</PresentationFormat>
  <Paragraphs>48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9" baseType="lpstr">
      <vt:lpstr>Aharoni</vt:lpstr>
      <vt:lpstr>Arial</vt:lpstr>
      <vt:lpstr>Book Antiqua</vt:lpstr>
      <vt:lpstr>Calibri</vt:lpstr>
      <vt:lpstr>Corbel</vt:lpstr>
      <vt:lpstr>Palatino Linotype</vt:lpstr>
      <vt:lpstr>Sitka Text</vt:lpstr>
      <vt:lpstr>Times New Roman</vt:lpstr>
      <vt:lpstr>Wingdings</vt:lpstr>
      <vt:lpstr>Wingdings 2</vt:lpstr>
      <vt:lpstr>Рама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Asus-Buk</dc:creator>
  <cp:lastModifiedBy>Asus-Buk</cp:lastModifiedBy>
  <cp:revision>42</cp:revision>
  <dcterms:created xsi:type="dcterms:W3CDTF">2020-11-18T09:27:51Z</dcterms:created>
  <dcterms:modified xsi:type="dcterms:W3CDTF">2020-11-20T08:15:26Z</dcterms:modified>
</cp:coreProperties>
</file>