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6" r:id="rId3"/>
    <p:sldId id="265" r:id="rId4"/>
    <p:sldId id="264" r:id="rId5"/>
    <p:sldId id="268" r:id="rId6"/>
    <p:sldId id="267" r:id="rId7"/>
    <p:sldId id="269" r:id="rId8"/>
    <p:sldId id="258" r:id="rId9"/>
    <p:sldId id="270" r:id="rId10"/>
    <p:sldId id="271" r:id="rId11"/>
    <p:sldId id="282" r:id="rId12"/>
    <p:sldId id="272" r:id="rId13"/>
    <p:sldId id="273" r:id="rId14"/>
    <p:sldId id="274" r:id="rId15"/>
    <p:sldId id="287" r:id="rId16"/>
    <p:sldId id="290" r:id="rId17"/>
    <p:sldId id="288" r:id="rId18"/>
    <p:sldId id="289" r:id="rId19"/>
    <p:sldId id="277" r:id="rId20"/>
    <p:sldId id="283" r:id="rId21"/>
    <p:sldId id="284" r:id="rId22"/>
    <p:sldId id="278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99FF"/>
    <a:srgbClr val="FF66CC"/>
    <a:srgbClr val="003300"/>
    <a:srgbClr val="FF3300"/>
    <a:srgbClr val="33CC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74" autoAdjust="0"/>
    <p:restoredTop sz="94660"/>
  </p:normalViewPr>
  <p:slideViewPr>
    <p:cSldViewPr snapToGrid="0">
      <p:cViewPr varScale="1">
        <p:scale>
          <a:sx n="68" d="100"/>
          <a:sy n="68" d="100"/>
        </p:scale>
        <p:origin x="-64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5FE89-9A78-405E-947D-2D4F3B368009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334E-44D6-4592-9E81-1407556B1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099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5FE89-9A78-405E-947D-2D4F3B368009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334E-44D6-4592-9E81-1407556B1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965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5FE89-9A78-405E-947D-2D4F3B368009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334E-44D6-4592-9E81-1407556B1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0040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5FE89-9A78-405E-947D-2D4F3B368009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334E-44D6-4592-9E81-1407556B1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1878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5FE89-9A78-405E-947D-2D4F3B368009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334E-44D6-4592-9E81-1407556B1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523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5FE89-9A78-405E-947D-2D4F3B368009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334E-44D6-4592-9E81-1407556B1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4947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5FE89-9A78-405E-947D-2D4F3B368009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334E-44D6-4592-9E81-1407556B1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8448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5FE89-9A78-405E-947D-2D4F3B368009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334E-44D6-4592-9E81-1407556B1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8608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5FE89-9A78-405E-947D-2D4F3B368009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334E-44D6-4592-9E81-1407556B1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3557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5FE89-9A78-405E-947D-2D4F3B368009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334E-44D6-4592-9E81-1407556B1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8268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5FE89-9A78-405E-947D-2D4F3B368009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334E-44D6-4592-9E81-1407556B1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617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5FE89-9A78-405E-947D-2D4F3B368009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1334E-44D6-4592-9E81-1407556B1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0656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1850" y="1794076"/>
            <a:ext cx="10515600" cy="3194613"/>
          </a:xfrm>
        </p:spPr>
        <p:txBody>
          <a:bodyPr>
            <a:normAutofit/>
          </a:bodyPr>
          <a:lstStyle/>
          <a:p>
            <a:pPr algn="ctr"/>
            <a:r>
              <a:rPr kumimoji="0" lang="ru-RU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/>
              </a:rPr>
              <a:t>Профилактика синдрома эмоционального выгорания личности педагога</a:t>
            </a:r>
            <a:r>
              <a:rPr lang="ru-RU" sz="4800" dirty="0" smtClean="0">
                <a:solidFill>
                  <a:srgbClr val="FF66CC"/>
                </a:solidFill>
              </a:rPr>
              <a:t/>
            </a:r>
            <a:br>
              <a:rPr lang="ru-RU" sz="4800" dirty="0" smtClean="0">
                <a:solidFill>
                  <a:srgbClr val="FF66CC"/>
                </a:solidFill>
              </a:rPr>
            </a:br>
            <a:endParaRPr lang="ru-RU" sz="4800" dirty="0">
              <a:solidFill>
                <a:srgbClr val="FF66CC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Исупова Наталья Михайловна</a:t>
            </a:r>
          </a:p>
          <a:p>
            <a:pPr algn="r"/>
            <a:r>
              <a:rPr lang="ru-RU" b="1" dirty="0" smtClean="0">
                <a:solidFill>
                  <a:srgbClr val="FF66CC"/>
                </a:solidFill>
                <a:latin typeface="Comic Sans MS" panose="030F0702030302020204" pitchFamily="66" charset="0"/>
              </a:rPr>
              <a:t>педагог-психолог</a:t>
            </a:r>
          </a:p>
          <a:p>
            <a:pPr algn="r"/>
            <a:r>
              <a:rPr lang="ru-RU" b="1" dirty="0" smtClean="0">
                <a:solidFill>
                  <a:srgbClr val="FF66CC"/>
                </a:solidFill>
                <a:latin typeface="Comic Sans MS" panose="030F0702030302020204" pitchFamily="66" charset="0"/>
              </a:rPr>
              <a:t> МБДОУ детский сад «Аленушка»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с</a:t>
            </a:r>
            <a:r>
              <a:rPr lang="ru-R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.Мужи</a:t>
            </a:r>
            <a:endParaRPr lang="ru-RU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68628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07694221"/>
              </p:ext>
            </p:extLst>
          </p:nvPr>
        </p:nvGraphicFramePr>
        <p:xfrm>
          <a:off x="625032" y="254643"/>
          <a:ext cx="11019099" cy="63776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9668"/>
                <a:gridCol w="9199431"/>
              </a:tblGrid>
              <a:tr h="6752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Планы рассмотрения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Характеристика уравновешенного педагога</a:t>
                      </a:r>
                      <a:endParaRPr lang="ru-RU" sz="28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600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Физический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Обладает телесным здоровьем, хорошим телосложением, любит физические усилия, умеет сопротивляться усталости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9003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Аффективный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Устойчив в эмоциональном плане, способен устанавливать гармоничные отношения с другими людьми, проявляет внимание к партнеру, чувствителен к состоянию и потребностям другого, обладает эмоциональной гибкостью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00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Социальный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Способен устанавливать непринужденные и непосредственные отношения. В общении не прибегает к манипулированию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004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Интеллектуаль-ный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Обладает хорошими умственными способностями, мыслит и действует продуктивно, стремится найти надлежащий выход из сложной ситуации, полагаясь на факты, использует собственные возможности, совершенствует навыки, реализует поставленные цели, любит искать нетрадиционные пути решения проблем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9003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Нравственный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Обладает чувством справедливости и объективности, склонен полагаться на собственные суждения. Принимает самостоятельные решения, в том числе относительно социальных норм. Обладает твердой волей, не упрям, признает собственные ошибки, не выставляя их напоказ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5006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Личностный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Оптимист, любит жизнь, чаще добродушен, жизнерадостен, самостоятелен, реалистичен, способен принимать ответственность на себя, не проявляет излишней доверчивости или подозрительности, достигает желаемого собственными усилиями, с уважением и симпатией относится к самому себе. Обладает чувством юмора, не принимает себя и свой статус слишком серьезно, может посмеяться над собой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75500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260" y="365125"/>
            <a:ext cx="9016679" cy="827067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Профилактика эмоционального выгорания</a:t>
            </a:r>
            <a:endParaRPr lang="ru-RU" sz="28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69984"/>
            <a:ext cx="10515600" cy="520860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3300"/>
                </a:solidFill>
                <a:latin typeface="Comic Sans MS" panose="030F0702030302020204" pitchFamily="66" charset="0"/>
              </a:rPr>
              <a:t>Качества, помогающие педагогу избежать профессионального </a:t>
            </a:r>
            <a:r>
              <a:rPr lang="ru-RU" sz="2000" b="1" dirty="0" smtClean="0">
                <a:solidFill>
                  <a:srgbClr val="003300"/>
                </a:solidFill>
                <a:latin typeface="Comic Sans MS" panose="030F0702030302020204" pitchFamily="66" charset="0"/>
              </a:rPr>
              <a:t>выгорания</a:t>
            </a:r>
          </a:p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</a:pPr>
            <a:endParaRPr lang="ru-RU" sz="20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	</a:t>
            </a:r>
            <a:r>
              <a:rPr lang="ru-RU" sz="2000" u="sng" dirty="0">
                <a:solidFill>
                  <a:srgbClr val="00B0F0"/>
                </a:solidFill>
                <a:latin typeface="Comic Sans MS" panose="030F0702030302020204" pitchFamily="66" charset="0"/>
              </a:rPr>
              <a:t>Во-первых:</a:t>
            </a:r>
          </a:p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хорошее здоровье и сознательная, целенаправленная забота о своем физическом состоянии (постоянные занятия спортом, здоровый образ жизни);</a:t>
            </a:r>
          </a:p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высокая самооценка и уверенность в себе, своих способностях и возможностях</a:t>
            </a:r>
            <a:r>
              <a:rPr lang="ru-RU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</a:p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</a:pPr>
            <a:endParaRPr lang="ru-RU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	</a:t>
            </a:r>
            <a:r>
              <a:rPr lang="ru-RU" sz="2000" u="sng" dirty="0">
                <a:solidFill>
                  <a:srgbClr val="7030A0"/>
                </a:solidFill>
                <a:latin typeface="Comic Sans MS" panose="030F0702030302020204" pitchFamily="66" charset="0"/>
              </a:rPr>
              <a:t>Во-вторых:</a:t>
            </a:r>
          </a:p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опыт успешного преодоления профессионального стресса (нужно решить свою проблему) </a:t>
            </a:r>
          </a:p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способность конструктивно меняться в напряженных условиях (изменить отношение к проблеме);</a:t>
            </a:r>
          </a:p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высокая мобильность;</a:t>
            </a:r>
          </a:p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открытость;</a:t>
            </a:r>
          </a:p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общительность;</a:t>
            </a:r>
          </a:p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самостоятельность;</a:t>
            </a:r>
          </a:p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стремление опираться на собственные силы</a:t>
            </a:r>
            <a:r>
              <a:rPr lang="ru-RU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</a:p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</a:pPr>
            <a:endParaRPr lang="ru-RU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	</a:t>
            </a:r>
            <a:r>
              <a:rPr lang="ru-RU" sz="2000" u="sng" dirty="0">
                <a:solidFill>
                  <a:srgbClr val="FF66CC"/>
                </a:solidFill>
                <a:latin typeface="Comic Sans MS" panose="030F0702030302020204" pitchFamily="66" charset="0"/>
              </a:rPr>
              <a:t>В-третьих:</a:t>
            </a:r>
          </a:p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способность формировать и поддерживать в себе позитивные, оптимистичные установки и ценности — как в отношении самих себя, так и других людей и жизни вообще.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3854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75102" y="567158"/>
            <a:ext cx="7981710" cy="68934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ru-RU" sz="3200" dirty="0">
                <a:latin typeface="Comic Sans MS" panose="030F0702030302020204" pitchFamily="66" charset="0"/>
              </a:rPr>
              <a:t>Основные направления профилактики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97497"/>
            <a:ext cx="9218611" cy="496956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r>
              <a:rPr lang="ru-RU" b="1" dirty="0">
                <a:solidFill>
                  <a:srgbClr val="FFC000"/>
                </a:solidFill>
                <a:latin typeface="Comic Sans MS" panose="030F0702030302020204" pitchFamily="66" charset="0"/>
              </a:rPr>
              <a:t>Забота о себе, снижение уровня стресса</a:t>
            </a:r>
            <a:r>
              <a:rPr lang="ru-RU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dirty="0" smtClean="0">
                <a:latin typeface="Comic Sans MS" panose="030F0702030302020204" pitchFamily="66" charset="0"/>
              </a:rPr>
              <a:t>здоровый </a:t>
            </a:r>
            <a:r>
              <a:rPr lang="ru-RU" dirty="0">
                <a:latin typeface="Comic Sans MS" panose="030F0702030302020204" pitchFamily="66" charset="0"/>
              </a:rPr>
              <a:t>образ жизни, общение, положительные эмоции, своевременное переключение от «рабочих переживаний».</a:t>
            </a:r>
          </a:p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r>
              <a:rPr lang="ru-RU" b="1" dirty="0">
                <a:solidFill>
                  <a:srgbClr val="00CC00"/>
                </a:solidFill>
                <a:latin typeface="Comic Sans MS" panose="030F0702030302020204" pitchFamily="66" charset="0"/>
              </a:rPr>
              <a:t>Позитивное мышление</a:t>
            </a:r>
            <a:r>
              <a:rPr lang="ru-RU" b="1" dirty="0" smtClean="0">
                <a:solidFill>
                  <a:srgbClr val="00CC00"/>
                </a:solidFill>
                <a:latin typeface="Comic Sans MS" panose="030F0702030302020204" pitchFamily="66" charset="0"/>
              </a:rPr>
              <a:t>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dirty="0" smtClean="0">
                <a:latin typeface="Comic Sans MS" panose="030F0702030302020204" pitchFamily="66" charset="0"/>
              </a:rPr>
              <a:t>умение </a:t>
            </a:r>
            <a:r>
              <a:rPr lang="ru-RU" dirty="0">
                <a:latin typeface="Comic Sans MS" panose="030F0702030302020204" pitchFamily="66" charset="0"/>
              </a:rPr>
              <a:t>радоваться жизни, управлять негативными эмоциями, находить позитив в любых жизненных событиях.</a:t>
            </a:r>
          </a:p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r>
              <a:rPr lang="ru-RU" b="1" dirty="0">
                <a:solidFill>
                  <a:srgbClr val="FF66CC"/>
                </a:solidFill>
                <a:latin typeface="Comic Sans MS" panose="030F0702030302020204" pitchFamily="66" charset="0"/>
              </a:rPr>
              <a:t>Повышение уровня профессионального мастерства.</a:t>
            </a:r>
            <a:r>
              <a:rPr lang="ru-RU" dirty="0">
                <a:solidFill>
                  <a:srgbClr val="FF66CC"/>
                </a:solidFill>
                <a:latin typeface="Comic Sans MS" panose="030F0702030302020204" pitchFamily="66" charset="0"/>
              </a:rPr>
              <a:t>  </a:t>
            </a:r>
            <a:endParaRPr lang="ru-RU" b="1" dirty="0">
              <a:solidFill>
                <a:srgbClr val="FF66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32773" name="Picture 5" descr="AG00130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988579">
            <a:off x="389057" y="301228"/>
            <a:ext cx="1296988" cy="1116013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96583" y="3982279"/>
            <a:ext cx="2501604" cy="259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13706255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000"/>
                            </p:stCondLst>
                            <p:childTnLst>
                              <p:par>
                                <p:cTn id="2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0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000"/>
                            </p:stCondLst>
                            <p:childTnLst>
                              <p:par>
                                <p:cTn id="3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344400" cy="6858000"/>
          </a:xfrm>
          <a:prstGeom prst="rect">
            <a:avLst/>
          </a:prstGeom>
        </p:spPr>
      </p:pic>
      <p:sp>
        <p:nvSpPr>
          <p:cNvPr id="337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64467" y="1616764"/>
            <a:ext cx="9236596" cy="4664765"/>
          </a:xfrm>
          <a:gradFill>
            <a:gsLst>
              <a:gs pos="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Саморегуляция</a:t>
            </a: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>
                <a:latin typeface="Comic Sans MS" panose="030F0702030302020204" pitchFamily="66" charset="0"/>
              </a:rPr>
              <a:t>—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>
                <a:latin typeface="Comic Sans MS" panose="030F0702030302020204" pitchFamily="66" charset="0"/>
              </a:rPr>
              <a:t>   это управление своим психоэмоциональным состоянием, которое достигается путем воздействия человека на самого себя с помощью слов, мысленных образов, управления мышечным тонусом и дыханием.</a:t>
            </a:r>
            <a:endParaRPr lang="ru-RU" sz="2400" b="1" dirty="0">
              <a:latin typeface="Comic Sans MS" panose="030F0702030302020204" pitchFamily="66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rgbClr val="FF00FF"/>
                </a:solidFill>
                <a:latin typeface="Comic Sans MS" panose="030F0702030302020204" pitchFamily="66" charset="0"/>
              </a:rPr>
              <a:t>Эффекты </a:t>
            </a:r>
            <a:r>
              <a:rPr lang="ru-RU" sz="2400" b="1" dirty="0" err="1">
                <a:solidFill>
                  <a:srgbClr val="FF00FF"/>
                </a:solidFill>
                <a:latin typeface="Comic Sans MS" panose="030F0702030302020204" pitchFamily="66" charset="0"/>
              </a:rPr>
              <a:t>саморегуляции</a:t>
            </a:r>
            <a:r>
              <a:rPr lang="ru-RU" sz="2400" dirty="0">
                <a:solidFill>
                  <a:srgbClr val="FF00FF"/>
                </a:solidFill>
                <a:latin typeface="Comic Sans MS" panose="030F0702030302020204" pitchFamily="66" charset="0"/>
              </a:rPr>
              <a:t>: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latin typeface="Comic Sans MS" panose="030F0702030302020204" pitchFamily="66" charset="0"/>
              </a:rPr>
              <a:t>эффект успокоения (устранение эмоциональной напряженности),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latin typeface="Comic Sans MS" panose="030F0702030302020204" pitchFamily="66" charset="0"/>
              </a:rPr>
              <a:t>эффект восстановления (ослабление проявлений утомления),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latin typeface="Comic Sans MS" panose="030F0702030302020204" pitchFamily="66" charset="0"/>
              </a:rPr>
              <a:t>эффект активизации (повышение психофизиологической реактивности</a:t>
            </a:r>
            <a:r>
              <a:rPr lang="ru-RU" sz="2400" dirty="0" smtClean="0">
                <a:latin typeface="Comic Sans MS" panose="030F0702030302020204" pitchFamily="66" charset="0"/>
              </a:rPr>
              <a:t>).</a:t>
            </a:r>
          </a:p>
          <a:p>
            <a:pPr marL="0" indent="0">
              <a:lnSpc>
                <a:spcPct val="80000"/>
              </a:lnSpc>
              <a:buNone/>
            </a:pPr>
            <a:endParaRPr lang="ru-RU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7794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3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1000"/>
                            </p:stCondLst>
                            <p:childTnLst>
                              <p:par>
                                <p:cTn id="2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000"/>
                            </p:stCondLst>
                            <p:childTnLst>
                              <p:par>
                                <p:cTn id="2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882"/>
          <a:stretch/>
        </p:blipFill>
        <p:spPr>
          <a:xfrm>
            <a:off x="-613459" y="0"/>
            <a:ext cx="12898223" cy="6858000"/>
          </a:xfrm>
          <a:prstGeom prst="rect">
            <a:avLst/>
          </a:prstGeom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27565" y="886690"/>
            <a:ext cx="4904508" cy="69273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Приемы</a:t>
            </a:r>
            <a:br>
              <a:rPr lang="ru-RU" sz="31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ru-RU" sz="3100" b="1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саморегуляции</a:t>
            </a:r>
            <a:r>
              <a:rPr lang="ru-RU" sz="3100" b="1" dirty="0">
                <a:solidFill>
                  <a:srgbClr val="FFFF00"/>
                </a:solidFill>
                <a:latin typeface="Comic Sans MS" panose="030F0702030302020204" pitchFamily="66" charset="0"/>
              </a:rPr>
              <a:t>:  </a:t>
            </a:r>
            <a:r>
              <a:rPr lang="ru-RU" sz="2400" dirty="0">
                <a:latin typeface="Comic Sans MS" panose="030F0702030302020204" pitchFamily="66" charset="0"/>
              </a:rPr>
              <a:t/>
            </a:r>
            <a:br>
              <a:rPr lang="ru-RU" sz="2400" dirty="0">
                <a:latin typeface="Comic Sans MS" panose="030F0702030302020204" pitchFamily="66" charset="0"/>
              </a:rPr>
            </a:b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31818"/>
            <a:ext cx="6206836" cy="4876800"/>
          </a:xfrm>
          <a:gradFill>
            <a:gsLst>
              <a:gs pos="0">
                <a:schemeClr val="accent6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000" dirty="0">
                <a:latin typeface="Comic Sans MS" panose="030F0702030302020204" pitchFamily="66" charset="0"/>
              </a:rPr>
              <a:t>смех, улыбка, юмор;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latin typeface="Comic Sans MS" panose="030F0702030302020204" pitchFamily="66" charset="0"/>
              </a:rPr>
              <a:t>размышления о </a:t>
            </a:r>
            <a:r>
              <a:rPr lang="ru-RU" sz="2000" dirty="0" smtClean="0">
                <a:latin typeface="Comic Sans MS" panose="030F0702030302020204" pitchFamily="66" charset="0"/>
              </a:rPr>
              <a:t>хорошем, приятном</a:t>
            </a:r>
            <a:r>
              <a:rPr lang="ru-RU" sz="2000" dirty="0">
                <a:latin typeface="Comic Sans MS" panose="030F0702030302020204" pitchFamily="66" charset="0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latin typeface="Comic Sans MS" panose="030F0702030302020204" pitchFamily="66" charset="0"/>
              </a:rPr>
              <a:t> различные движения типа потягивания, расслабления  </a:t>
            </a:r>
            <a:r>
              <a:rPr lang="ru-RU" sz="2000" dirty="0" smtClean="0">
                <a:latin typeface="Comic Sans MS" panose="030F0702030302020204" pitchFamily="66" charset="0"/>
              </a:rPr>
              <a:t>мышц;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latin typeface="Comic Sans MS" panose="030F0702030302020204" pitchFamily="66" charset="0"/>
              </a:rPr>
              <a:t>мысленное обращение </a:t>
            </a:r>
            <a:r>
              <a:rPr lang="ru-RU" sz="2000" b="1" dirty="0">
                <a:latin typeface="Comic Sans MS" panose="030F0702030302020204" pitchFamily="66" charset="0"/>
              </a:rPr>
              <a:t>к высшим </a:t>
            </a:r>
            <a:r>
              <a:rPr lang="ru-RU" sz="2000" dirty="0">
                <a:latin typeface="Comic Sans MS" panose="030F0702030302020204" pitchFamily="66" charset="0"/>
              </a:rPr>
              <a:t>силам (Богу, Вселенной, великой идее); 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latin typeface="Comic Sans MS" panose="030F0702030302020204" pitchFamily="66" charset="0"/>
              </a:rPr>
              <a:t>«купание» (реальное</a:t>
            </a:r>
            <a:r>
              <a:rPr lang="uk-UA" sz="2000" dirty="0">
                <a:latin typeface="Comic Sans MS" panose="030F0702030302020204" pitchFamily="66" charset="0"/>
              </a:rPr>
              <a:t> </a:t>
            </a:r>
            <a:r>
              <a:rPr lang="uk-UA" sz="2000" dirty="0" err="1">
                <a:latin typeface="Comic Sans MS" panose="030F0702030302020204" pitchFamily="66" charset="0"/>
              </a:rPr>
              <a:t>или</a:t>
            </a:r>
            <a:r>
              <a:rPr lang="uk-UA" sz="2000" dirty="0">
                <a:latin typeface="Comic Sans MS" panose="030F0702030302020204" pitchFamily="66" charset="0"/>
              </a:rPr>
              <a:t> </a:t>
            </a:r>
            <a:r>
              <a:rPr lang="ru-RU" sz="2000" dirty="0">
                <a:latin typeface="Comic Sans MS" panose="030F0702030302020204" pitchFamily="66" charset="0"/>
              </a:rPr>
              <a:t>мысленное) в солнечных лучах;         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latin typeface="Comic Sans MS" panose="030F0702030302020204" pitchFamily="66" charset="0"/>
              </a:rPr>
              <a:t>вдыхание свежего воздуха</a:t>
            </a:r>
            <a:r>
              <a:rPr lang="ru-RU" sz="2000" dirty="0" smtClean="0">
                <a:latin typeface="Comic Sans MS" panose="030F0702030302020204" pitchFamily="66" charset="0"/>
              </a:rPr>
              <a:t>;</a:t>
            </a:r>
            <a:endParaRPr lang="ru-RU" sz="2000" dirty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</a:pPr>
            <a:r>
              <a:rPr lang="ru-RU" sz="2000" dirty="0">
                <a:latin typeface="Comic Sans MS" panose="030F0702030302020204" pitchFamily="66" charset="0"/>
              </a:rPr>
              <a:t>рассматривание цветов в помещении, пейзажа за окном, фотографий, других приятных или дорогих вещей;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latin typeface="Comic Sans MS" panose="030F0702030302020204" pitchFamily="66" charset="0"/>
              </a:rPr>
              <a:t>чтение </a:t>
            </a:r>
            <a:r>
              <a:rPr lang="ru-RU" sz="2000" dirty="0">
                <a:latin typeface="Comic Sans MS" panose="030F0702030302020204" pitchFamily="66" charset="0"/>
              </a:rPr>
              <a:t>стихов;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latin typeface="Comic Sans MS" panose="030F0702030302020204" pitchFamily="66" charset="0"/>
              </a:rPr>
              <a:t>высказывание похвалы, комплиментов кому-либо просто </a:t>
            </a:r>
            <a:r>
              <a:rPr lang="ru-RU" sz="2000" dirty="0" smtClean="0">
                <a:latin typeface="Comic Sans MS" panose="030F0702030302020204" pitchFamily="66" charset="0"/>
              </a:rPr>
              <a:t>так</a:t>
            </a:r>
            <a:r>
              <a:rPr lang="ru-RU" sz="20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5747" y="86945"/>
            <a:ext cx="2812648" cy="20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61062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0"/>
                            </p:stCondLst>
                            <p:childTnLst>
                              <p:par>
                                <p:cTn id="4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0"/>
                            </p:stCondLst>
                            <p:childTnLst>
                              <p:par>
                                <p:cTn id="4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3000"/>
                            </p:stCondLst>
                            <p:childTnLst>
                              <p:par>
                                <p:cTn id="5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5058137" y="2690336"/>
            <a:ext cx="6863787" cy="3046988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endParaRPr lang="ru-RU" sz="3200" dirty="0" smtClean="0">
              <a:solidFill>
                <a:srgbClr val="000000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Я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мир люблю! Люблю природу</a:t>
            </a:r>
            <a:b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</a:br>
            <a:r>
              <a:rPr lang="ru-RU" sz="3200" b="1" dirty="0">
                <a:solidFill>
                  <a:srgbClr val="FFFF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С её Божественной красой: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 </a:t>
            </a:r>
            <a:b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Люблю я лес, люблю я воду,</a:t>
            </a:r>
            <a:b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</a:br>
            <a:r>
              <a:rPr lang="ru-RU" sz="3200" b="1" dirty="0">
                <a:solidFill>
                  <a:srgbClr val="FFFF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И купол неба голубой.</a:t>
            </a:r>
            <a:br>
              <a:rPr lang="ru-RU" sz="3200" b="1" dirty="0">
                <a:solidFill>
                  <a:srgbClr val="FFFF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</a:br>
            <a:endParaRPr lang="ru-RU" sz="32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5183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21" t="792" r="44769" b="4023"/>
          <a:stretch/>
        </p:blipFill>
        <p:spPr>
          <a:xfrm>
            <a:off x="208344" y="335666"/>
            <a:ext cx="3206188" cy="29283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977113" y="2690336"/>
            <a:ext cx="6724891" cy="30469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endParaRPr lang="ru-RU" sz="3200" dirty="0" smtClean="0">
              <a:solidFill>
                <a:srgbClr val="7030A0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rgbClr val="7030A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Я </a:t>
            </a:r>
            <a:r>
              <a:rPr lang="ru-RU" sz="3200" dirty="0">
                <a:solidFill>
                  <a:srgbClr val="7030A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аромат благоуханный</a:t>
            </a:r>
            <a:br>
              <a:rPr lang="ru-RU" sz="3200" dirty="0">
                <a:solidFill>
                  <a:srgbClr val="7030A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</a:br>
            <a:r>
              <a:rPr lang="ru-RU" sz="3200" dirty="0">
                <a:solidFill>
                  <a:srgbClr val="7030A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Цветов люблю в себя вбирать,</a:t>
            </a:r>
            <a:br>
              <a:rPr lang="ru-RU" sz="3200" dirty="0">
                <a:solidFill>
                  <a:srgbClr val="7030A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</a:br>
            <a:r>
              <a:rPr lang="ru-RU" sz="3200" dirty="0">
                <a:solidFill>
                  <a:srgbClr val="7030A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Люблю, как соловей желанный</a:t>
            </a:r>
            <a:br>
              <a:rPr lang="ru-RU" sz="3200" dirty="0">
                <a:solidFill>
                  <a:srgbClr val="7030A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</a:br>
            <a:r>
              <a:rPr lang="ru-RU" sz="3200" dirty="0">
                <a:solidFill>
                  <a:srgbClr val="7030A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Начнет в сирени распевать.</a:t>
            </a:r>
            <a:br>
              <a:rPr lang="ru-RU" sz="3200" dirty="0">
                <a:solidFill>
                  <a:srgbClr val="7030A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</a:br>
            <a:endParaRPr lang="ru-RU" sz="32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6075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4294967295"/>
          </p:nvPr>
        </p:nvSpPr>
        <p:spPr>
          <a:xfrm>
            <a:off x="5126038" y="554038"/>
            <a:ext cx="7065962" cy="4710112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sz="3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Люблю </a:t>
            </a:r>
            <a:r>
              <a:rPr lang="ru-RU" sz="3000" b="1" dirty="0">
                <a:solidFill>
                  <a:schemeClr val="bg1"/>
                </a:solidFill>
                <a:latin typeface="Comic Sans MS" panose="030F0702030302020204" pitchFamily="66" charset="0"/>
              </a:rPr>
              <a:t>простор </a:t>
            </a:r>
            <a:r>
              <a:rPr lang="ru-RU" sz="3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морей широких,</a:t>
            </a:r>
          </a:p>
          <a:p>
            <a:pPr marL="0" indent="0" algn="ctr">
              <a:buNone/>
            </a:pPr>
            <a:endParaRPr lang="ru-RU" sz="30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sz="3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Люблю </a:t>
            </a:r>
            <a:r>
              <a:rPr lang="ru-RU" sz="3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журчанье ручейка</a:t>
            </a:r>
            <a:r>
              <a:rPr lang="ru-RU" sz="3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,</a:t>
            </a:r>
          </a:p>
          <a:p>
            <a:pPr marL="0" indent="0" algn="ctr">
              <a:buNone/>
            </a:pPr>
            <a:r>
              <a:rPr lang="ru-RU" sz="3000" b="1" dirty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ru-RU" sz="3000" b="1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u-RU" sz="3000" b="1" dirty="0">
                <a:solidFill>
                  <a:srgbClr val="00B0F0"/>
                </a:solidFill>
                <a:latin typeface="Comic Sans MS" panose="030F0702030302020204" pitchFamily="66" charset="0"/>
              </a:rPr>
              <a:t>И зеркало тех вод глубоких</a:t>
            </a:r>
            <a:r>
              <a:rPr lang="ru-RU" sz="30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,</a:t>
            </a:r>
          </a:p>
          <a:p>
            <a:pPr marL="0" indent="0" algn="ctr">
              <a:buNone/>
            </a:pPr>
            <a:r>
              <a:rPr lang="ru-RU" sz="3000" b="1" dirty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ru-RU" sz="3000" b="1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u-RU" sz="3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Что отражают облака.</a:t>
            </a:r>
            <a:br>
              <a:rPr lang="ru-RU" sz="3000" b="1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endParaRPr lang="ru-RU" sz="3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60812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46562" y="2828836"/>
            <a:ext cx="674804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Я перед каждою былинкой</a:t>
            </a:r>
            <a:r>
              <a:rPr lang="ru-RU" sz="3200" b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Могу часами простоять,</a:t>
            </a:r>
            <a:br>
              <a:rPr lang="ru-RU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</a:br>
            <a:r>
              <a:rPr lang="ru-RU" sz="3200" b="1" dirty="0">
                <a:solidFill>
                  <a:srgbClr val="FFFF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И думать, думать бесконечно,</a:t>
            </a:r>
            <a:br>
              <a:rPr lang="ru-RU" sz="3200" b="1" dirty="0">
                <a:solidFill>
                  <a:srgbClr val="FFFF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Чтоб тайну жизни разгадать.</a:t>
            </a:r>
            <a:endParaRPr lang="ru-RU" sz="3200" b="1" dirty="0">
              <a:solidFill>
                <a:schemeClr val="accent2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84547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61641"/>
            <a:ext cx="8001000" cy="3808070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90000"/>
              </a:lnSpc>
              <a:buFontTx/>
              <a:buNone/>
            </a:pPr>
            <a:endParaRPr lang="ru-RU" sz="2400" dirty="0"/>
          </a:p>
          <a:p>
            <a:pPr algn="just">
              <a:lnSpc>
                <a:spcPct val="90000"/>
              </a:lnSpc>
              <a:buFontTx/>
              <a:buNone/>
            </a:pPr>
            <a:r>
              <a:rPr lang="ru-RU" b="1" dirty="0">
                <a:solidFill>
                  <a:schemeClr val="bg1"/>
                </a:solidFill>
                <a:latin typeface="Comic Sans MS" panose="030F0702030302020204" pitchFamily="66" charset="0"/>
              </a:rPr>
              <a:t>«Если говорить о состоявшихся профессионалах, то они не раз переживали кризис выгорания</a:t>
            </a:r>
            <a:r>
              <a:rPr lang="ru-R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ru-RU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ru-RU" b="1" dirty="0">
                <a:solidFill>
                  <a:srgbClr val="FF3300"/>
                </a:solidFill>
                <a:latin typeface="Comic Sans MS" panose="030F0702030302020204" pitchFamily="66" charset="0"/>
              </a:rPr>
              <a:t>Зрелый специалист обязан иметь в </a:t>
            </a:r>
            <a:r>
              <a:rPr lang="ru-RU" b="1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своей профессиональной </a:t>
            </a:r>
            <a:r>
              <a:rPr lang="ru-RU" b="1" dirty="0">
                <a:solidFill>
                  <a:srgbClr val="FF3300"/>
                </a:solidFill>
                <a:latin typeface="Comic Sans MS" panose="030F0702030302020204" pitchFamily="66" charset="0"/>
              </a:rPr>
              <a:t>биографии такие периоды. Они и есть вестники того, что человек созрел для роста, для развития, что в его жизнь и работу просятся изменения». 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В.В. Макаров,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Избранные лекции по психотерапии, 1999</a:t>
            </a:r>
            <a:r>
              <a:rPr 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ru-RU" sz="2400" dirty="0"/>
          </a:p>
          <a:p>
            <a:pPr>
              <a:lnSpc>
                <a:spcPct val="90000"/>
              </a:lnSpc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792649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471" y="0"/>
            <a:ext cx="12041529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648182"/>
            <a:ext cx="10515600" cy="496406"/>
          </a:xfrm>
        </p:spPr>
        <p:txBody>
          <a:bodyPr>
            <a:normAutofit fontScale="90000"/>
          </a:bodyPr>
          <a:lstStyle/>
          <a:p>
            <a:pPr marL="274320" lvl="0" indent="-274320">
              <a:lnSpc>
                <a:spcPct val="80000"/>
              </a:lnSpc>
              <a:spcBef>
                <a:spcPts val="600"/>
              </a:spcBef>
              <a:defRPr/>
            </a:pPr>
            <a:r>
              <a:rPr lang="ru-RU" kern="0" dirty="0">
                <a:solidFill>
                  <a:srgbClr val="FF66CC"/>
                </a:solidFill>
                <a:latin typeface="Comic Sans MS" panose="030F0702030302020204" pitchFamily="66" charset="0"/>
              </a:rPr>
              <a:t>Термин «</a:t>
            </a:r>
            <a:r>
              <a:rPr lang="en-US" kern="0" dirty="0">
                <a:solidFill>
                  <a:srgbClr val="FF66CC"/>
                </a:solidFill>
                <a:latin typeface="Comic Sans MS" panose="030F0702030302020204" pitchFamily="66" charset="0"/>
              </a:rPr>
              <a:t>burnout</a:t>
            </a:r>
            <a:r>
              <a:rPr lang="ru-RU" kern="0" dirty="0">
                <a:solidFill>
                  <a:srgbClr val="FF66CC"/>
                </a:solidFill>
                <a:latin typeface="Comic Sans MS" panose="030F0702030302020204" pitchFamily="66" charset="0"/>
              </a:rPr>
              <a:t>»</a:t>
            </a:r>
            <a:r>
              <a:rPr lang="ru-RU" kern="0" dirty="0">
                <a:solidFill>
                  <a:srgbClr val="92D050"/>
                </a:solidFill>
                <a:latin typeface="Comic Sans MS" panose="030F0702030302020204" pitchFamily="66" charset="0"/>
              </a:rPr>
              <a:t> </a:t>
            </a:r>
            <a:r>
              <a:rPr lang="ru-RU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ru-RU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выгорание, </a:t>
            </a:r>
            <a:r>
              <a:rPr lang="ru-RU" kern="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сгорание)</a:t>
            </a:r>
            <a:r>
              <a:rPr lang="ru-RU" kern="0" dirty="0">
                <a:solidFill>
                  <a:srgbClr val="92D050"/>
                </a:solidFill>
                <a:latin typeface="Comic Sans MS" panose="030F0702030302020204" pitchFamily="66" charset="0"/>
              </a:rPr>
              <a:t> </a:t>
            </a:r>
            <a:br>
              <a:rPr lang="ru-RU" kern="0" dirty="0">
                <a:solidFill>
                  <a:srgbClr val="92D050"/>
                </a:solidFill>
                <a:latin typeface="Comic Sans MS" panose="030F0702030302020204" pitchFamily="66" charset="0"/>
              </a:rPr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520861" y="1284790"/>
            <a:ext cx="5764192" cy="5486400"/>
          </a:xfrm>
        </p:spPr>
        <p:txBody>
          <a:bodyPr>
            <a:normAutofit/>
          </a:bodyPr>
          <a:lstStyle/>
          <a:p>
            <a:pPr marL="274320" lvl="0" indent="-274320">
              <a:lnSpc>
                <a:spcPct val="80000"/>
              </a:lnSpc>
              <a:spcBef>
                <a:spcPts val="600"/>
              </a:spcBef>
              <a:buClr>
                <a:srgbClr val="FE8637"/>
              </a:buClr>
              <a:buSzPct val="70000"/>
              <a:defRPr/>
            </a:pPr>
            <a:r>
              <a:rPr lang="ru-RU" sz="3000" kern="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введён </a:t>
            </a:r>
            <a:r>
              <a:rPr lang="ru-RU" sz="3000" kern="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американским психиатром </a:t>
            </a:r>
          </a:p>
          <a:p>
            <a:pPr marL="274320" lvl="0" indent="-274320">
              <a:lnSpc>
                <a:spcPct val="80000"/>
              </a:lnSpc>
              <a:spcBef>
                <a:spcPts val="600"/>
              </a:spcBef>
              <a:buClr>
                <a:srgbClr val="FE8637"/>
              </a:buClr>
              <a:buSzPct val="70000"/>
              <a:defRPr/>
            </a:pPr>
            <a:r>
              <a:rPr lang="ru-RU" sz="3000" kern="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Х.Дж</a:t>
            </a:r>
            <a:r>
              <a:rPr lang="ru-RU" sz="3000" kern="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ru-RU" sz="3000" kern="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Фрейденбергом</a:t>
            </a:r>
            <a:r>
              <a:rPr lang="ru-RU" sz="3000" kern="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в 1974 году для характеристики психологического состояния здоровых людей, находящихся в интенсивном и тесном общении с клиентами либо пациентами в эмоционально нагруженной атмосфере при оказании профессиональной помощи.</a:t>
            </a:r>
          </a:p>
          <a:p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172200" y="1284790"/>
            <a:ext cx="5181600" cy="4892173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Позже выгорание стали рассматривать как длительную  стрессовую реакцию, возникающую вследствие продолжительных профессиональных стрессов межличностных отношений.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0514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МНОГО картинок\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876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Comic Sans MS" pitchFamily="66" charset="0"/>
              </a:rPr>
              <a:t>Памятка педагогу</a:t>
            </a:r>
            <a:endParaRPr lang="ru-RU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468" y="1069146"/>
            <a:ext cx="10649242" cy="510781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НЕ скрывайте свои чувства. Проявляйте ваши эмоции и давайте вашим друзьям обсуждать их вместе с вами.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FF3300"/>
                </a:solidFill>
                <a:latin typeface="Comic Sans MS" pitchFamily="66" charset="0"/>
              </a:rPr>
              <a:t>НЕ избегайте говорить о том, что случилось. Используйте каждую возможность пересмотреть свой опыт наедине с собой или вместе с другими.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НЕ позволяйте вашему чувству стеснения останавливать вас, когда другие предоставляют вам шанс говорить или предлагают помощь.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FF3300"/>
                </a:solidFill>
                <a:latin typeface="Comic Sans MS" pitchFamily="66" charset="0"/>
              </a:rPr>
              <a:t>НЕ ожидайте, что тяжелые состояния, характерные для выгорания, уйдут сами по себе.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Если не предпринимать мер, они будут посещать вас в течение длительного времени.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FF3300"/>
                </a:solidFill>
                <a:latin typeface="Comic Sans MS" pitchFamily="66" charset="0"/>
              </a:rPr>
              <a:t>Выделяйте достаточное время для сна, отдыха, размышлений.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Проявляйте ваши желания прямо, ясно и честно, говорите о них семье, друзьям и на работе.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Постарайтесь</a:t>
            </a:r>
            <a:r>
              <a:rPr lang="ru-RU" sz="2000" b="1" dirty="0" smtClean="0">
                <a:solidFill>
                  <a:srgbClr val="FF3300"/>
                </a:solidFill>
                <a:latin typeface="Comic Sans MS" pitchFamily="66" charset="0"/>
              </a:rPr>
              <a:t> сохранять нормальный распорядок вашей жизни, насколько это возможно.</a:t>
            </a:r>
          </a:p>
          <a:p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МНОГО картинок\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876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B0F0"/>
                </a:solidFill>
                <a:latin typeface="Comic Sans MS" pitchFamily="66" charset="0"/>
              </a:rPr>
              <a:t>Памятка педагогу</a:t>
            </a:r>
            <a:endParaRPr lang="ru-RU" sz="3600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28800" y="1069146"/>
            <a:ext cx="9748910" cy="510781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Старайтесь смотреть на вещи оптимистично.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Стремитесь побороть страх.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Найдите время, чтобы побыть наедине с собой.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Не позволяйте окружающим требовать от Вас слишком многого.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Не старайтесь делать вид, что Вам нравится то, что Вам на самом деле неприятно.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Не оказывайте слишком большое давление на своих детей.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Старайтесь реже говорить: «Я этого не могу сделать».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Используйте возможность выступить с речью.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Следите за питанием и фигурой.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Позволяйте себе «маленькие женские радости».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Не забывайте, что Вы красивы!!!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71331" y="4224758"/>
            <a:ext cx="10046825" cy="2338087"/>
          </a:xfrm>
        </p:spPr>
        <p:txBody>
          <a:bodyPr>
            <a:normAutofit/>
          </a:bodyPr>
          <a:lstStyle/>
          <a:p>
            <a:pPr algn="ctr"/>
            <a:r>
              <a:rPr lang="ru-RU" sz="8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Берегите себя, </a:t>
            </a:r>
            <a:r>
              <a:rPr lang="ru-RU" sz="8000" b="1" dirty="0">
                <a:solidFill>
                  <a:srgbClr val="00CC00"/>
                </a:solidFill>
                <a:latin typeface="Comic Sans MS" panose="030F0702030302020204" pitchFamily="66" charset="0"/>
              </a:rPr>
              <a:t/>
            </a:r>
            <a:br>
              <a:rPr lang="ru-RU" sz="8000" b="1" dirty="0">
                <a:solidFill>
                  <a:srgbClr val="00CC00"/>
                </a:solidFill>
                <a:latin typeface="Comic Sans MS" panose="030F0702030302020204" pitchFamily="66" charset="0"/>
              </a:rPr>
            </a:br>
            <a:r>
              <a:rPr lang="ru-RU" sz="8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дорогие коллеги!</a:t>
            </a:r>
          </a:p>
        </p:txBody>
      </p:sp>
    </p:spTree>
    <p:extLst>
      <p:ext uri="{BB962C8B-B14F-4D97-AF65-F5344CB8AC3E}">
        <p14:creationId xmlns:p14="http://schemas.microsoft.com/office/powerpoint/2010/main" xmlns="" val="22870256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9367" y="3676599"/>
            <a:ext cx="6400800" cy="3911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74320" lvl="0" indent="-274320">
              <a:lnSpc>
                <a:spcPct val="80000"/>
              </a:lnSpc>
              <a:spcBef>
                <a:spcPts val="600"/>
              </a:spcBef>
              <a:buClr>
                <a:srgbClr val="FE8637"/>
              </a:buClr>
              <a:buSzPct val="70000"/>
              <a:defRPr/>
            </a:pPr>
            <a:r>
              <a:rPr lang="ru-RU" sz="2400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endParaRPr lang="ru-RU" sz="2800" b="1" kern="0" dirty="0">
              <a:latin typeface="Comic Sans MS" panose="030F0702030302020204" pitchFamily="66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27990" y="3796496"/>
            <a:ext cx="3819645" cy="2808732"/>
          </a:xfrm>
          <a:prstGeom prst="ellipse">
            <a:avLst/>
          </a:prstGeom>
          <a:ln w="63500" cap="rnd">
            <a:solidFill>
              <a:srgbClr val="FF33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Объект 5"/>
          <p:cNvSpPr>
            <a:spLocks noGrp="1"/>
          </p:cNvSpPr>
          <p:nvPr>
            <p:ph sz="half" idx="4294967295"/>
          </p:nvPr>
        </p:nvSpPr>
        <p:spPr>
          <a:xfrm>
            <a:off x="162046" y="428264"/>
            <a:ext cx="5706319" cy="5748700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3200" b="1" dirty="0" smtClean="0">
                <a:latin typeface="Comic Sans MS" panose="030F0702030302020204" pitchFamily="66" charset="0"/>
              </a:rPr>
              <a:t>В 1981 г. А. </a:t>
            </a:r>
            <a:r>
              <a:rPr lang="ru-RU" sz="3200" b="1" dirty="0" err="1" smtClean="0">
                <a:latin typeface="Comic Sans MS" panose="030F0702030302020204" pitchFamily="66" charset="0"/>
              </a:rPr>
              <a:t>Морроу</a:t>
            </a:r>
            <a:r>
              <a:rPr lang="ru-RU" sz="3200" b="1" dirty="0" smtClean="0">
                <a:latin typeface="Comic Sans MS" panose="030F0702030302020204" pitchFamily="66" charset="0"/>
              </a:rPr>
              <a:t> предложил яркий эмоциональный образ, отражающий, по его мнению, внутреннее состояние работника, испытывающего </a:t>
            </a:r>
            <a:r>
              <a:rPr lang="ru-RU" sz="3200" b="1" dirty="0" err="1" smtClean="0">
                <a:latin typeface="Comic Sans MS" panose="030F0702030302020204" pitchFamily="66" charset="0"/>
              </a:rPr>
              <a:t>дистресс</a:t>
            </a:r>
            <a:r>
              <a:rPr lang="ru-RU" sz="3200" b="1" dirty="0" smtClean="0">
                <a:latin typeface="Comic Sans MS" panose="030F0702030302020204" pitchFamily="66" charset="0"/>
              </a:rPr>
              <a:t> профессионального выгорания:</a:t>
            </a:r>
          </a:p>
          <a:p>
            <a:pPr marL="0" indent="0">
              <a:buNone/>
            </a:pPr>
            <a:r>
              <a:rPr lang="ru-RU" sz="3200" b="1" dirty="0" smtClean="0">
                <a:latin typeface="Comic Sans MS" panose="030F0702030302020204" pitchFamily="66" charset="0"/>
              </a:rPr>
              <a:t> </a:t>
            </a:r>
            <a:br>
              <a:rPr lang="ru-RU" sz="3200" b="1" dirty="0" smtClean="0">
                <a:latin typeface="Comic Sans MS" panose="030F0702030302020204" pitchFamily="66" charset="0"/>
              </a:rPr>
            </a:br>
            <a:r>
              <a:rPr lang="ru-RU" sz="3200" b="1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«Запах горящей психологической проводки».</a:t>
            </a:r>
            <a:endParaRPr lang="ru-RU" sz="3200" b="1" dirty="0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Объект 23"/>
          <p:cNvSpPr>
            <a:spLocks noGrp="1"/>
          </p:cNvSpPr>
          <p:nvPr>
            <p:ph sz="half" idx="4294967295"/>
          </p:nvPr>
        </p:nvSpPr>
        <p:spPr>
          <a:xfrm>
            <a:off x="6690168" y="428263"/>
            <a:ext cx="5289630" cy="608921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Comic Sans MS" panose="030F0702030302020204" pitchFamily="66" charset="0"/>
              </a:rPr>
              <a:t>Профессиональное выгорание возникает в результате внутреннего накапливания отрицательных эмоций без соответствующей «разрядки», или «освобождения» от них</a:t>
            </a:r>
            <a:endParaRPr lang="ru-RU" sz="3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1837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095544" cy="6858000"/>
          </a:xfrm>
          <a:prstGeom prst="rect">
            <a:avLst/>
          </a:prstGeom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312515" y="532434"/>
            <a:ext cx="11354765" cy="949125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Психологическое выгорание-</a:t>
            </a:r>
            <a:r>
              <a:rPr lang="ru-RU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это состояние физического, эмоционального, умственного истощения.</a:t>
            </a:r>
            <a:br>
              <a:rPr lang="ru-RU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endParaRPr lang="ru-RU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Объект 14"/>
          <p:cNvSpPr>
            <a:spLocks noGrp="1"/>
          </p:cNvSpPr>
          <p:nvPr>
            <p:ph idx="1"/>
          </p:nvPr>
        </p:nvSpPr>
        <p:spPr>
          <a:xfrm>
            <a:off x="439838" y="1608881"/>
            <a:ext cx="10913962" cy="45680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bg2"/>
                </a:solidFill>
              </a:rPr>
              <a:t>Негативные «лидеры» среди «благоприятных» и «вредных» профессий: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bg2"/>
                </a:solidFill>
              </a:rPr>
              <a:t> </a:t>
            </a:r>
          </a:p>
          <a:p>
            <a:pPr algn="just"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bg2"/>
                </a:solidFill>
              </a:rPr>
              <a:t>представители МЧС</a:t>
            </a:r>
          </a:p>
          <a:p>
            <a:pPr algn="just"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bg2"/>
                </a:solidFill>
              </a:rPr>
              <a:t> практикующие хирурги</a:t>
            </a:r>
          </a:p>
          <a:p>
            <a:pPr algn="just"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bg2"/>
                </a:solidFill>
              </a:rPr>
              <a:t> пилоты сверхзвуковых самолетов</a:t>
            </a:r>
          </a:p>
          <a:p>
            <a:pPr algn="just"/>
            <a:r>
              <a:rPr lang="ru-RU" b="1" dirty="0" smtClean="0">
                <a:solidFill>
                  <a:schemeClr val="bg2"/>
                </a:solidFill>
              </a:rPr>
              <a:t>За ними – медики, </a:t>
            </a:r>
            <a:r>
              <a:rPr lang="ru-RU" b="1" u="sng" dirty="0" smtClean="0">
                <a:solidFill>
                  <a:schemeClr val="bg2"/>
                </a:solidFill>
              </a:rPr>
              <a:t>психологи</a:t>
            </a:r>
          </a:p>
          <a:p>
            <a:pPr algn="just"/>
            <a:r>
              <a:rPr lang="ru-RU" b="1" u="sng" dirty="0" smtClean="0">
                <a:solidFill>
                  <a:schemeClr val="bg2"/>
                </a:solidFill>
              </a:rPr>
              <a:t>воспитатели ДОО и учителя начальной школы</a:t>
            </a:r>
          </a:p>
          <a:p>
            <a:pPr algn="just"/>
            <a:r>
              <a:rPr lang="ru-RU" b="1" u="sng" dirty="0" smtClean="0">
                <a:solidFill>
                  <a:schemeClr val="bg2"/>
                </a:solidFill>
              </a:rPr>
              <a:t>педагоги среднего и старшего звена    </a:t>
            </a:r>
          </a:p>
          <a:p>
            <a:endParaRPr lang="ru-RU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24896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471" y="0"/>
            <a:ext cx="12041529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74320" lvl="0" indent="-274320">
              <a:lnSpc>
                <a:spcPct val="80000"/>
              </a:lnSpc>
              <a:spcBef>
                <a:spcPts val="600"/>
              </a:spcBef>
              <a:defRPr/>
            </a:pPr>
            <a:r>
              <a:rPr lang="ru-RU" kern="0" dirty="0">
                <a:solidFill>
                  <a:srgbClr val="92D050"/>
                </a:solidFill>
                <a:latin typeface="Comic Sans MS" panose="030F0702030302020204" pitchFamily="66" charset="0"/>
              </a:rPr>
              <a:t/>
            </a:r>
            <a:br>
              <a:rPr lang="ru-RU" kern="0" dirty="0">
                <a:solidFill>
                  <a:srgbClr val="92D050"/>
                </a:solidFill>
                <a:latin typeface="Comic Sans MS" panose="030F0702030302020204" pitchFamily="66" charset="0"/>
              </a:rPr>
            </a:br>
            <a:endParaRPr lang="ru-RU" dirty="0"/>
          </a:p>
        </p:txBody>
      </p:sp>
      <p:sp>
        <p:nvSpPr>
          <p:cNvPr id="15" name="Объект 14"/>
          <p:cNvSpPr>
            <a:spLocks noGrp="1"/>
          </p:cNvSpPr>
          <p:nvPr>
            <p:ph idx="1"/>
          </p:nvPr>
        </p:nvSpPr>
        <p:spPr>
          <a:xfrm>
            <a:off x="150472" y="173620"/>
            <a:ext cx="11887200" cy="151706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77500" lnSpcReduction="20000"/>
          </a:bodyPr>
          <a:lstStyle/>
          <a:p>
            <a:pPr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33CC33"/>
                </a:solidFill>
                <a:effectLst/>
                <a:latin typeface="Comic Sans MS" panose="030F0702030302020204" pitchFamily="66" charset="0"/>
                <a:ea typeface="Times New Roman" pitchFamily="18" charset="0"/>
                <a:cs typeface="Times New Roman" pitchFamily="18" charset="0"/>
              </a:rPr>
              <a:t>Факторы, вызывающие профессиональное выгорание: 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3600" b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ic Sans MS" panose="030F0702030302020204" pitchFamily="66" charset="0"/>
              <a:ea typeface="Times New Roman" pitchFamily="18" charset="0"/>
              <a:cs typeface="Times New Roman" pitchFamily="18" charset="0"/>
            </a:endParaRPr>
          </a:p>
          <a:p>
            <a:pPr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FF66CC"/>
                </a:solidFill>
                <a:effectLst/>
                <a:latin typeface="Comic Sans MS" panose="030F0702030302020204" pitchFamily="66" charset="0"/>
                <a:ea typeface="Times New Roman" pitchFamily="18" charset="0"/>
                <a:cs typeface="Times New Roman" pitchFamily="18" charset="0"/>
              </a:rPr>
              <a:t>Предельно высокая </a:t>
            </a:r>
            <a:r>
              <a:rPr lang="ru-RU" sz="3600" b="1" dirty="0" smtClean="0">
                <a:solidFill>
                  <a:srgbClr val="FF66CC"/>
                </a:solidFill>
                <a:latin typeface="Comic Sans MS" panose="030F0702030302020204" pitchFamily="66" charset="0"/>
                <a:ea typeface="Times New Roman" pitchFamily="18" charset="0"/>
                <a:cs typeface="Times New Roman" pitchFamily="18" charset="0"/>
              </a:rPr>
              <a:t>ответственность. </a:t>
            </a:r>
            <a:r>
              <a:rPr lang="ru-RU" sz="3600" b="1" dirty="0" smtClean="0">
                <a:solidFill>
                  <a:srgbClr val="002060"/>
                </a:solidFill>
                <a:latin typeface="Comic Sans MS" panose="030F0702030302020204" pitchFamily="66" charset="0"/>
                <a:ea typeface="Times New Roman" pitchFamily="18" charset="0"/>
                <a:cs typeface="Times New Roman" pitchFamily="18" charset="0"/>
              </a:rPr>
              <a:t>Высокая 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  <a:ea typeface="Times New Roman" pitchFamily="18" charset="0"/>
                <a:cs typeface="Times New Roman" pitchFamily="18" charset="0"/>
              </a:rPr>
              <a:t>эмоциональная включенность в </a:t>
            </a:r>
            <a:r>
              <a:rPr lang="ru-RU" sz="3600" b="1" dirty="0" smtClean="0">
                <a:solidFill>
                  <a:srgbClr val="002060"/>
                </a:solidFill>
                <a:latin typeface="Comic Sans MS" panose="030F0702030302020204" pitchFamily="66" charset="0"/>
                <a:ea typeface="Times New Roman" pitchFamily="18" charset="0"/>
                <a:cs typeface="Times New Roman" pitchFamily="18" charset="0"/>
              </a:rPr>
              <a:t>деятельность-эмоциональная перегрузка.</a:t>
            </a:r>
            <a:endParaRPr kumimoji="0" lang="ru-RU" sz="36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anose="030F0702030302020204" pitchFamily="66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48000" y="2890391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/>
          <a:srcRect t="7375" b="4522"/>
          <a:stretch/>
        </p:blipFill>
        <p:spPr>
          <a:xfrm>
            <a:off x="683872" y="1690688"/>
            <a:ext cx="2969009" cy="219919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0575" y="1867126"/>
            <a:ext cx="7657553" cy="48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7348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099235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965" y="238539"/>
            <a:ext cx="6482661" cy="2331041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  <a:ea typeface="Times New Roman" pitchFamily="18" charset="0"/>
                <a:cs typeface="Times New Roman" pitchFamily="18" charset="0"/>
              </a:rPr>
              <a:t>Большое количество социальных контактов за рабочий 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  <a:ea typeface="Times New Roman" pitchFamily="18" charset="0"/>
                <a:cs typeface="Times New Roman" pitchFamily="18" charset="0"/>
              </a:rPr>
              <a:t>день.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Times New Roman" pitchFamily="18" charset="0"/>
                <a:cs typeface="Times New Roman" pitchFamily="18" charset="0"/>
              </a:rPr>
              <a:t>Необходимость творческого отношения к своей профессиональной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Times New Roman" pitchFamily="18" charset="0"/>
                <a:cs typeface="Times New Roman" pitchFamily="18" charset="0"/>
              </a:rPr>
              <a:t>деятельности.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31" t="13714" r="12169"/>
          <a:stretch/>
        </p:blipFill>
        <p:spPr>
          <a:xfrm rot="21217160">
            <a:off x="543862" y="2295848"/>
            <a:ext cx="4518992" cy="31684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46"/>
          <a:stretch/>
        </p:blipFill>
        <p:spPr>
          <a:xfrm rot="5400000">
            <a:off x="4183449" y="3124028"/>
            <a:ext cx="3913860" cy="3657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08" t="22324" r="14613" b="26681"/>
          <a:stretch/>
        </p:blipFill>
        <p:spPr>
          <a:xfrm>
            <a:off x="7030278" y="774569"/>
            <a:ext cx="4439479" cy="22213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84" r="18964" b="29212"/>
          <a:stretch/>
        </p:blipFill>
        <p:spPr>
          <a:xfrm>
            <a:off x="7799956" y="3106036"/>
            <a:ext cx="4121968" cy="277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60485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78734" y="185195"/>
            <a:ext cx="10891777" cy="1591679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800" cap="none" dirty="0" smtClean="0">
                <a:solidFill>
                  <a:srgbClr val="FFFF00"/>
                </a:solidFill>
                <a:latin typeface="Comic Sans MS" panose="030F0702030302020204" pitchFamily="66" charset="0"/>
                <a:ea typeface="Times New Roman" pitchFamily="18" charset="0"/>
                <a:cs typeface="Times New Roman" pitchFamily="18" charset="0"/>
              </a:rPr>
              <a:t>Недооценка среди руководства и коллег профессиональной </a:t>
            </a:r>
            <a:r>
              <a:rPr lang="ru-RU" sz="2800" dirty="0">
                <a:solidFill>
                  <a:srgbClr val="FFFF00"/>
                </a:solidFill>
                <a:latin typeface="Comic Sans MS" panose="030F0702030302020204" pitchFamily="66" charset="0"/>
                <a:ea typeface="Times New Roman" pitchFamily="18" charset="0"/>
                <a:cs typeface="Times New Roman" pitchFamily="18" charset="0"/>
              </a:rPr>
              <a:t>значимости</a:t>
            </a:r>
            <a:r>
              <a:rPr lang="ru-RU" sz="2800" dirty="0" smtClean="0">
                <a:solidFill>
                  <a:srgbClr val="FFFF00"/>
                </a:solidFill>
                <a:latin typeface="Comic Sans MS" panose="030F0702030302020204" pitchFamily="66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lang="ru-RU" sz="2800" dirty="0" smtClean="0">
                <a:solidFill>
                  <a:srgbClr val="FFFF00"/>
                </a:solidFill>
                <a:latin typeface="Comic Sans MS" panose="030F0702030302020204" pitchFamily="66" charset="0"/>
                <a:ea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Comic Sans MS" panose="030F0702030302020204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Times New Roman" pitchFamily="18" charset="0"/>
                <a:cs typeface="Times New Roman" pitchFamily="18" charset="0"/>
              </a:rPr>
              <a:t>Неблагоприятные социальные условия и психологическая обстановка на рабочем 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Times New Roman" pitchFamily="18" charset="0"/>
                <a:cs typeface="Times New Roman" pitchFamily="18" charset="0"/>
              </a:rPr>
              <a:t>месте.</a:t>
            </a:r>
            <a:endParaRPr lang="ru-RU" sz="2800" dirty="0">
              <a:solidFill>
                <a:schemeClr val="accent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ru-RU" dirty="0">
              <a:solidFill>
                <a:srgbClr val="FF66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883330">
            <a:off x="6375400" y="2301534"/>
            <a:ext cx="4972050" cy="3733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537" b="15257"/>
          <a:stretch/>
        </p:blipFill>
        <p:spPr>
          <a:xfrm>
            <a:off x="831850" y="2566494"/>
            <a:ext cx="5047820" cy="32337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33832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241" y="289367"/>
            <a:ext cx="11366339" cy="159730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 pitchFamily="18" charset="0"/>
                <a:cs typeface="Times New Roman" pitchFamily="18" charset="0"/>
              </a:rPr>
              <a:t>Необходимость быть </a:t>
            </a:r>
            <a:r>
              <a:rPr lang="ru-RU" sz="32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 pitchFamily="18" charset="0"/>
                <a:cs typeface="Times New Roman" pitchFamily="18" charset="0"/>
              </a:rPr>
              <a:t>все </a:t>
            </a:r>
            <a:r>
              <a:rPr lang="ru-RU" sz="32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 pitchFamily="18" charset="0"/>
                <a:cs typeface="Times New Roman" pitchFamily="18" charset="0"/>
              </a:rPr>
              <a:t>время в «форме».</a:t>
            </a:r>
            <a:br>
              <a:rPr lang="ru-RU" sz="32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bg1"/>
                </a:solidFill>
                <a:latin typeface="Comic Sans MS" panose="030F0702030302020204" pitchFamily="66" charset="0"/>
                <a:ea typeface="Times New Roman" pitchFamily="18" charset="0"/>
                <a:cs typeface="Times New Roman" pitchFamily="18" charset="0"/>
              </a:rPr>
              <a:t>Необходимость владения современными методиками и технологиями обучения.</a:t>
            </a:r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  <a:ea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8" t="9879" r="14236"/>
          <a:stretch/>
        </p:blipFill>
        <p:spPr>
          <a:xfrm rot="5400000">
            <a:off x="-84162" y="1929280"/>
            <a:ext cx="5290384" cy="42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2318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254643"/>
            <a:ext cx="10515600" cy="1018572"/>
          </a:xfrm>
        </p:spPr>
        <p:txBody>
          <a:bodyPr>
            <a:normAutofit fontScale="90000"/>
          </a:bodyPr>
          <a:lstStyle/>
          <a:p>
            <a:pPr marL="274320" lvl="0" indent="-274320">
              <a:lnSpc>
                <a:spcPct val="80000"/>
              </a:lnSpc>
              <a:spcBef>
                <a:spcPts val="600"/>
              </a:spcBef>
              <a:defRPr/>
            </a:pPr>
            <a:r>
              <a:rPr lang="ru-RU" kern="0" dirty="0">
                <a:solidFill>
                  <a:srgbClr val="92D050"/>
                </a:solidFill>
                <a:latin typeface="Comic Sans MS" panose="030F0702030302020204" pitchFamily="66" charset="0"/>
              </a:rPr>
              <a:t/>
            </a:r>
            <a:br>
              <a:rPr lang="ru-RU" kern="0" dirty="0">
                <a:solidFill>
                  <a:srgbClr val="92D050"/>
                </a:solidFill>
                <a:latin typeface="Comic Sans MS" panose="030F0702030302020204" pitchFamily="66" charset="0"/>
              </a:rPr>
            </a:br>
            <a:r>
              <a:rPr lang="ru-RU" dirty="0">
                <a:solidFill>
                  <a:srgbClr val="92D050"/>
                </a:solidFill>
                <a:latin typeface="Comic Sans MS" panose="030F0702030302020204" pitchFamily="66" charset="0"/>
              </a:rPr>
              <a:t>Итак, симптомы </a:t>
            </a:r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  <a:t>выгорания</a:t>
            </a:r>
            <a:r>
              <a:rPr lang="ru-RU" dirty="0">
                <a:solidFill>
                  <a:srgbClr val="92D050"/>
                </a:solidFill>
                <a:latin typeface="Comic Sans MS" panose="030F0702030302020204" pitchFamily="66" charset="0"/>
              </a:rPr>
              <a:t> </a:t>
            </a:r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  <a:t>личности: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09286" y="1435261"/>
            <a:ext cx="10093124" cy="488451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Психофизические</a:t>
            </a: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  <a:r>
              <a:rPr lang="ru-RU" b="1" dirty="0">
                <a:latin typeface="Comic Sans MS" panose="030F0702030302020204" pitchFamily="66" charset="0"/>
              </a:rPr>
              <a:t> </a:t>
            </a:r>
            <a:r>
              <a:rPr lang="ru-RU" sz="3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постоянная </a:t>
            </a:r>
            <a:r>
              <a:rPr lang="ru-RU" sz="3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усталость, сонливое состояние в течение дня, бессонница; частые </a:t>
            </a:r>
            <a:r>
              <a:rPr lang="ru-RU" sz="3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беспричинные </a:t>
            </a:r>
            <a:r>
              <a:rPr lang="ru-RU" sz="3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головные боли, расстройства желудка; </a:t>
            </a:r>
            <a:r>
              <a:rPr lang="ru-RU" sz="3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отсутствие любопытства на фактор </a:t>
            </a:r>
            <a:r>
              <a:rPr lang="ru-RU" sz="3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новизны, страха </a:t>
            </a:r>
            <a:r>
              <a:rPr lang="ru-RU" sz="3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на опасную </a:t>
            </a:r>
            <a:r>
              <a:rPr lang="ru-RU" sz="3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ситуацию; резкая потеря или увеличение веса.</a:t>
            </a:r>
            <a:endParaRPr lang="ru-RU" sz="3000" b="1" dirty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b="1" dirty="0">
                <a:latin typeface="Comic Sans MS" panose="030F0702030302020204" pitchFamily="66" charset="0"/>
              </a:rPr>
              <a:t>    </a:t>
            </a: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Социально-психологические</a:t>
            </a: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  <a:r>
              <a:rPr lang="ru-RU" b="1" dirty="0">
                <a:latin typeface="Comic Sans MS" panose="030F0702030302020204" pitchFamily="66" charset="0"/>
              </a:rPr>
              <a:t> </a:t>
            </a:r>
            <a:r>
              <a:rPr lang="ru-RU" sz="3000" b="1" dirty="0">
                <a:solidFill>
                  <a:srgbClr val="FFC000"/>
                </a:solidFill>
                <a:latin typeface="Comic Sans MS" panose="030F0702030302020204" pitchFamily="66" charset="0"/>
              </a:rPr>
              <a:t>скука, пассивность, преобладание негативных эмоций, раздражительность, чувство </a:t>
            </a:r>
            <a:r>
              <a:rPr lang="ru-RU" sz="3000" b="1" dirty="0" err="1" smtClean="0">
                <a:solidFill>
                  <a:srgbClr val="FFC000"/>
                </a:solidFill>
                <a:latin typeface="Comic Sans MS" panose="030F0702030302020204" pitchFamily="66" charset="0"/>
              </a:rPr>
              <a:t>гиперответственности</a:t>
            </a:r>
            <a:r>
              <a:rPr lang="ru-RU" sz="30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 и постоянное чувство страха, что «не получится», «не справлюсь».</a:t>
            </a:r>
            <a:endParaRPr lang="ru-RU" b="1" dirty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b="1" dirty="0">
                <a:latin typeface="Comic Sans MS" panose="030F0702030302020204" pitchFamily="66" charset="0"/>
              </a:rPr>
              <a:t>    </a:t>
            </a: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Поведенческие:</a:t>
            </a:r>
            <a:r>
              <a:rPr lang="ru-RU" b="1" dirty="0">
                <a:latin typeface="Comic Sans MS" panose="030F0702030302020204" pitchFamily="66" charset="0"/>
              </a:rPr>
              <a:t> </a:t>
            </a:r>
            <a:r>
              <a:rPr lang="ru-RU" sz="3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чувство бесполезности, снижение энтузиазма, неверие в улучшение, «работа все тяжелее, а выполнять ее все труднее».</a:t>
            </a:r>
          </a:p>
          <a:p>
            <a:endParaRPr lang="ru-RU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0185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1024</Words>
  <Application>Microsoft Office PowerPoint</Application>
  <PresentationFormat>Произвольный</PresentationFormat>
  <Paragraphs>126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Профилактика синдрома эмоционального выгорания личности педагога </vt:lpstr>
      <vt:lpstr>Термин «burnout» (выгорание, сгорание)  </vt:lpstr>
      <vt:lpstr>Слайд 3</vt:lpstr>
      <vt:lpstr>Психологическое выгорание-это состояние физического, эмоционального, умственного истощения. </vt:lpstr>
      <vt:lpstr> </vt:lpstr>
      <vt:lpstr>Большое количество социальных контактов за рабочий день. Необходимость творческого отношения к своей профессиональной деятельности. </vt:lpstr>
      <vt:lpstr>Недооценка среди руководства и коллег профессиональной значимости.  Неблагоприятные социальные условия и психологическая обстановка на рабочем месте.</vt:lpstr>
      <vt:lpstr>Необходимость быть все время в «форме». Необходимость владения современными методиками и технологиями обучения. </vt:lpstr>
      <vt:lpstr> Итак, симптомы выгорания личности:</vt:lpstr>
      <vt:lpstr>Слайд 10</vt:lpstr>
      <vt:lpstr>Профилактика эмоционального выгорания</vt:lpstr>
      <vt:lpstr>Основные направления профилактики</vt:lpstr>
      <vt:lpstr>Слайд 13</vt:lpstr>
      <vt:lpstr>Приемы саморегуляции:   </vt:lpstr>
      <vt:lpstr>Слайд 15</vt:lpstr>
      <vt:lpstr>Слайд 16</vt:lpstr>
      <vt:lpstr>Слайд 17</vt:lpstr>
      <vt:lpstr>Слайд 18</vt:lpstr>
      <vt:lpstr>Слайд 19</vt:lpstr>
      <vt:lpstr>Памятка педагогу</vt:lpstr>
      <vt:lpstr>Памятка педагогу</vt:lpstr>
      <vt:lpstr>Берегите себя,  дорогие коллеги!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Алёнушка2</cp:lastModifiedBy>
  <cp:revision>58</cp:revision>
  <dcterms:created xsi:type="dcterms:W3CDTF">2016-08-24T09:25:13Z</dcterms:created>
  <dcterms:modified xsi:type="dcterms:W3CDTF">2018-02-21T12:06:10Z</dcterms:modified>
</cp:coreProperties>
</file>