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B9FFF-62A1-4A53-B73B-6A3409032AF2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2E361328-CD87-4DE4-A419-1365DEE8B170}">
      <dgm:prSet phldrT="[Текст]"/>
      <dgm:spPr/>
      <dgm:t>
        <a:bodyPr/>
        <a:lstStyle/>
        <a:p>
          <a:r>
            <a:rPr lang="ru-RU" dirty="0" smtClean="0"/>
            <a:t>Развитие артикуляции</a:t>
          </a:r>
          <a:endParaRPr lang="ru-RU" dirty="0"/>
        </a:p>
      </dgm:t>
    </dgm:pt>
    <dgm:pt modelId="{069B55A6-C05C-4A82-B035-8BCDFBA80E22}" type="parTrans" cxnId="{592F0C22-026D-4D1B-9FFB-57BAFBA16A71}">
      <dgm:prSet/>
      <dgm:spPr/>
      <dgm:t>
        <a:bodyPr/>
        <a:lstStyle/>
        <a:p>
          <a:endParaRPr lang="ru-RU"/>
        </a:p>
      </dgm:t>
    </dgm:pt>
    <dgm:pt modelId="{DE724637-CE7D-4B0B-A599-5CEF90DD20A8}" type="sibTrans" cxnId="{592F0C22-026D-4D1B-9FFB-57BAFBA16A71}">
      <dgm:prSet/>
      <dgm:spPr/>
      <dgm:t>
        <a:bodyPr/>
        <a:lstStyle/>
        <a:p>
          <a:endParaRPr lang="ru-RU"/>
        </a:p>
      </dgm:t>
    </dgm:pt>
    <dgm:pt modelId="{E96ABC49-0572-4D93-9B82-4577D32B5844}">
      <dgm:prSet phldrT="[Текст]"/>
      <dgm:spPr/>
      <dgm:t>
        <a:bodyPr/>
        <a:lstStyle/>
        <a:p>
          <a:r>
            <a:rPr lang="ru-RU" dirty="0" smtClean="0"/>
            <a:t>Формирование связной речи</a:t>
          </a:r>
          <a:endParaRPr lang="ru-RU" dirty="0"/>
        </a:p>
      </dgm:t>
    </dgm:pt>
    <dgm:pt modelId="{A5BCBF05-871C-4B3F-BAE9-9AFF2BF2CE18}" type="parTrans" cxnId="{6874ECE8-D7E4-4002-975D-2AE2FA07910C}">
      <dgm:prSet/>
      <dgm:spPr/>
      <dgm:t>
        <a:bodyPr/>
        <a:lstStyle/>
        <a:p>
          <a:endParaRPr lang="ru-RU"/>
        </a:p>
      </dgm:t>
    </dgm:pt>
    <dgm:pt modelId="{97CECCE5-B5D8-494D-9377-242790D2EAE4}" type="sibTrans" cxnId="{6874ECE8-D7E4-4002-975D-2AE2FA07910C}">
      <dgm:prSet/>
      <dgm:spPr/>
      <dgm:t>
        <a:bodyPr/>
        <a:lstStyle/>
        <a:p>
          <a:endParaRPr lang="ru-RU"/>
        </a:p>
      </dgm:t>
    </dgm:pt>
    <dgm:pt modelId="{F16D634D-326A-4E43-A1BC-BB2A0A2E31C9}">
      <dgm:prSet phldrT="[Текст]"/>
      <dgm:spPr/>
      <dgm:t>
        <a:bodyPr/>
        <a:lstStyle/>
        <a:p>
          <a:r>
            <a:rPr lang="ru-RU" dirty="0" smtClean="0"/>
            <a:t>Развитие мелкой моторики</a:t>
          </a:r>
          <a:endParaRPr lang="ru-RU" dirty="0"/>
        </a:p>
      </dgm:t>
    </dgm:pt>
    <dgm:pt modelId="{3DE44181-5DEF-48F7-AF8D-EFC6A2164175}" type="parTrans" cxnId="{69FBEB4A-8583-41D0-9A0B-6639BD0DDCB6}">
      <dgm:prSet/>
      <dgm:spPr/>
      <dgm:t>
        <a:bodyPr/>
        <a:lstStyle/>
        <a:p>
          <a:endParaRPr lang="ru-RU"/>
        </a:p>
      </dgm:t>
    </dgm:pt>
    <dgm:pt modelId="{120B5582-61D5-4FF1-ACB0-30B7115A5F3C}" type="sibTrans" cxnId="{69FBEB4A-8583-41D0-9A0B-6639BD0DDCB6}">
      <dgm:prSet/>
      <dgm:spPr/>
      <dgm:t>
        <a:bodyPr/>
        <a:lstStyle/>
        <a:p>
          <a:endParaRPr lang="ru-RU"/>
        </a:p>
      </dgm:t>
    </dgm:pt>
    <dgm:pt modelId="{5BE33266-FEFF-4A64-9927-38977718ACC0}" type="pres">
      <dgm:prSet presAssocID="{F3EB9FFF-62A1-4A53-B73B-6A3409032AF2}" presName="Name0" presStyleCnt="0">
        <dgm:presLayoutVars>
          <dgm:dir/>
          <dgm:resizeHandles val="exact"/>
        </dgm:presLayoutVars>
      </dgm:prSet>
      <dgm:spPr/>
    </dgm:pt>
    <dgm:pt modelId="{94009E6A-8ABE-4A57-9268-C9B1ACE7BC98}" type="pres">
      <dgm:prSet presAssocID="{F3EB9FFF-62A1-4A53-B73B-6A3409032AF2}" presName="fgShape" presStyleLbl="fgShp" presStyleIdx="0" presStyleCnt="1"/>
      <dgm:spPr/>
    </dgm:pt>
    <dgm:pt modelId="{76BA6F9C-79F0-40B3-A6A6-233DE2AF4B95}" type="pres">
      <dgm:prSet presAssocID="{F3EB9FFF-62A1-4A53-B73B-6A3409032AF2}" presName="linComp" presStyleCnt="0"/>
      <dgm:spPr/>
    </dgm:pt>
    <dgm:pt modelId="{71E42769-EF0C-44C2-BF08-50000A1AE162}" type="pres">
      <dgm:prSet presAssocID="{2E361328-CD87-4DE4-A419-1365DEE8B170}" presName="compNode" presStyleCnt="0"/>
      <dgm:spPr/>
    </dgm:pt>
    <dgm:pt modelId="{D338FD89-B4EF-469B-AB8D-2D88F56BC087}" type="pres">
      <dgm:prSet presAssocID="{2E361328-CD87-4DE4-A419-1365DEE8B170}" presName="bkgdShape" presStyleLbl="node1" presStyleIdx="0" presStyleCnt="3"/>
      <dgm:spPr/>
      <dgm:t>
        <a:bodyPr/>
        <a:lstStyle/>
        <a:p>
          <a:endParaRPr lang="ru-RU"/>
        </a:p>
      </dgm:t>
    </dgm:pt>
    <dgm:pt modelId="{E38CCFC8-F6B4-41F1-9DF5-AC94A152E46F}" type="pres">
      <dgm:prSet presAssocID="{2E361328-CD87-4DE4-A419-1365DEE8B17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09F21-010D-4F7B-B0F4-9EB39C17D8D5}" type="pres">
      <dgm:prSet presAssocID="{2E361328-CD87-4DE4-A419-1365DEE8B170}" presName="invisiNode" presStyleLbl="node1" presStyleIdx="0" presStyleCnt="3"/>
      <dgm:spPr/>
    </dgm:pt>
    <dgm:pt modelId="{39FC50FC-4E37-4245-A814-BB84AE9E5A35}" type="pres">
      <dgm:prSet presAssocID="{2E361328-CD87-4DE4-A419-1365DEE8B17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67D595-E720-4C19-A177-D5833A63529D}" type="pres">
      <dgm:prSet presAssocID="{DE724637-CE7D-4B0B-A599-5CEF90DD20A8}" presName="sibTrans" presStyleLbl="sibTrans2D1" presStyleIdx="0" presStyleCnt="0"/>
      <dgm:spPr/>
    </dgm:pt>
    <dgm:pt modelId="{94982A08-4ED2-45C0-AD4D-4166506B2E99}" type="pres">
      <dgm:prSet presAssocID="{E96ABC49-0572-4D93-9B82-4577D32B5844}" presName="compNode" presStyleCnt="0"/>
      <dgm:spPr/>
    </dgm:pt>
    <dgm:pt modelId="{F82A06DF-66C3-40F3-9D6D-2143E78EB60D}" type="pres">
      <dgm:prSet presAssocID="{E96ABC49-0572-4D93-9B82-4577D32B5844}" presName="bkgdShape" presStyleLbl="node1" presStyleIdx="1" presStyleCnt="3"/>
      <dgm:spPr/>
      <dgm:t>
        <a:bodyPr/>
        <a:lstStyle/>
        <a:p>
          <a:endParaRPr lang="ru-RU"/>
        </a:p>
      </dgm:t>
    </dgm:pt>
    <dgm:pt modelId="{FAF54033-1F46-4820-905B-EE03EA2E3822}" type="pres">
      <dgm:prSet presAssocID="{E96ABC49-0572-4D93-9B82-4577D32B584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37351-E16F-4FAD-AA12-AF4622523693}" type="pres">
      <dgm:prSet presAssocID="{E96ABC49-0572-4D93-9B82-4577D32B5844}" presName="invisiNode" presStyleLbl="node1" presStyleIdx="1" presStyleCnt="3"/>
      <dgm:spPr/>
    </dgm:pt>
    <dgm:pt modelId="{A90D5161-A7FA-49B9-934A-DE7851DF0FE6}" type="pres">
      <dgm:prSet presAssocID="{E96ABC49-0572-4D93-9B82-4577D32B5844}" presName="imagNode" presStyleLbl="fgImgPlace1" presStyleIdx="1" presStyleCnt="3" custLinFactNeighborX="2222" custLinFactNeighborY="299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168E10F-F20F-4201-8A8F-AFDA43111CAB}" type="pres">
      <dgm:prSet presAssocID="{97CECCE5-B5D8-494D-9377-242790D2EAE4}" presName="sibTrans" presStyleLbl="sibTrans2D1" presStyleIdx="0" presStyleCnt="0"/>
      <dgm:spPr/>
    </dgm:pt>
    <dgm:pt modelId="{8ABB4767-4A73-44A8-A18D-8D8A859E4F05}" type="pres">
      <dgm:prSet presAssocID="{F16D634D-326A-4E43-A1BC-BB2A0A2E31C9}" presName="compNode" presStyleCnt="0"/>
      <dgm:spPr/>
    </dgm:pt>
    <dgm:pt modelId="{083F11EC-E7D3-4F9B-8BB4-2B291610CB99}" type="pres">
      <dgm:prSet presAssocID="{F16D634D-326A-4E43-A1BC-BB2A0A2E31C9}" presName="bkgdShape" presStyleLbl="node1" presStyleIdx="2" presStyleCnt="3"/>
      <dgm:spPr/>
      <dgm:t>
        <a:bodyPr/>
        <a:lstStyle/>
        <a:p>
          <a:endParaRPr lang="ru-RU"/>
        </a:p>
      </dgm:t>
    </dgm:pt>
    <dgm:pt modelId="{C7DDDDAA-B7B4-4363-BD6D-2B0BB61CB4EC}" type="pres">
      <dgm:prSet presAssocID="{F16D634D-326A-4E43-A1BC-BB2A0A2E31C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6D444-621D-40D6-BCAA-32A6993CF301}" type="pres">
      <dgm:prSet presAssocID="{F16D634D-326A-4E43-A1BC-BB2A0A2E31C9}" presName="invisiNode" presStyleLbl="node1" presStyleIdx="2" presStyleCnt="3"/>
      <dgm:spPr/>
    </dgm:pt>
    <dgm:pt modelId="{207E350F-21C1-46B2-A48E-BCF4E1D570BF}" type="pres">
      <dgm:prSet presAssocID="{F16D634D-326A-4E43-A1BC-BB2A0A2E31C9}" presName="imagNode" presStyleLbl="fgImgPlace1" presStyleIdx="2" presStyleCnt="3" custLinFactNeighborX="57" custLinFactNeighborY="299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92F0C22-026D-4D1B-9FFB-57BAFBA16A71}" srcId="{F3EB9FFF-62A1-4A53-B73B-6A3409032AF2}" destId="{2E361328-CD87-4DE4-A419-1365DEE8B170}" srcOrd="0" destOrd="0" parTransId="{069B55A6-C05C-4A82-B035-8BCDFBA80E22}" sibTransId="{DE724637-CE7D-4B0B-A599-5CEF90DD20A8}"/>
    <dgm:cxn modelId="{7A7EBD24-6CFD-477C-8F1B-71D04313DD9F}" type="presOf" srcId="{F3EB9FFF-62A1-4A53-B73B-6A3409032AF2}" destId="{5BE33266-FEFF-4A64-9927-38977718ACC0}" srcOrd="0" destOrd="0" presId="urn:microsoft.com/office/officeart/2005/8/layout/hList7#1"/>
    <dgm:cxn modelId="{02EC57C3-D6CC-4A4C-9EAB-0F7717FDCABC}" type="presOf" srcId="{E96ABC49-0572-4D93-9B82-4577D32B5844}" destId="{FAF54033-1F46-4820-905B-EE03EA2E3822}" srcOrd="1" destOrd="0" presId="urn:microsoft.com/office/officeart/2005/8/layout/hList7#1"/>
    <dgm:cxn modelId="{32766FC9-952E-4612-967F-A5709C8E8616}" type="presOf" srcId="{2E361328-CD87-4DE4-A419-1365DEE8B170}" destId="{E38CCFC8-F6B4-41F1-9DF5-AC94A152E46F}" srcOrd="1" destOrd="0" presId="urn:microsoft.com/office/officeart/2005/8/layout/hList7#1"/>
    <dgm:cxn modelId="{BD3C2266-602E-4CB9-B3FE-6B58356DB380}" type="presOf" srcId="{F16D634D-326A-4E43-A1BC-BB2A0A2E31C9}" destId="{C7DDDDAA-B7B4-4363-BD6D-2B0BB61CB4EC}" srcOrd="1" destOrd="0" presId="urn:microsoft.com/office/officeart/2005/8/layout/hList7#1"/>
    <dgm:cxn modelId="{27A1936B-9190-457D-9F2F-68D2AEB862BE}" type="presOf" srcId="{E96ABC49-0572-4D93-9B82-4577D32B5844}" destId="{F82A06DF-66C3-40F3-9D6D-2143E78EB60D}" srcOrd="0" destOrd="0" presId="urn:microsoft.com/office/officeart/2005/8/layout/hList7#1"/>
    <dgm:cxn modelId="{70A113B3-CBB7-4848-9626-F2382BCC16A5}" type="presOf" srcId="{97CECCE5-B5D8-494D-9377-242790D2EAE4}" destId="{2168E10F-F20F-4201-8A8F-AFDA43111CAB}" srcOrd="0" destOrd="0" presId="urn:microsoft.com/office/officeart/2005/8/layout/hList7#1"/>
    <dgm:cxn modelId="{D7DAD75D-DC0D-4580-9807-E5F2776F0ABC}" type="presOf" srcId="{2E361328-CD87-4DE4-A419-1365DEE8B170}" destId="{D338FD89-B4EF-469B-AB8D-2D88F56BC087}" srcOrd="0" destOrd="0" presId="urn:microsoft.com/office/officeart/2005/8/layout/hList7#1"/>
    <dgm:cxn modelId="{69FBEB4A-8583-41D0-9A0B-6639BD0DDCB6}" srcId="{F3EB9FFF-62A1-4A53-B73B-6A3409032AF2}" destId="{F16D634D-326A-4E43-A1BC-BB2A0A2E31C9}" srcOrd="2" destOrd="0" parTransId="{3DE44181-5DEF-48F7-AF8D-EFC6A2164175}" sibTransId="{120B5582-61D5-4FF1-ACB0-30B7115A5F3C}"/>
    <dgm:cxn modelId="{C4CF7CCA-4F03-4E0B-827A-D960FD485AF7}" type="presOf" srcId="{DE724637-CE7D-4B0B-A599-5CEF90DD20A8}" destId="{4B67D595-E720-4C19-A177-D5833A63529D}" srcOrd="0" destOrd="0" presId="urn:microsoft.com/office/officeart/2005/8/layout/hList7#1"/>
    <dgm:cxn modelId="{67CB211A-2209-4AB9-B1E0-4DFA64766FC7}" type="presOf" srcId="{F16D634D-326A-4E43-A1BC-BB2A0A2E31C9}" destId="{083F11EC-E7D3-4F9B-8BB4-2B291610CB99}" srcOrd="0" destOrd="0" presId="urn:microsoft.com/office/officeart/2005/8/layout/hList7#1"/>
    <dgm:cxn modelId="{6874ECE8-D7E4-4002-975D-2AE2FA07910C}" srcId="{F3EB9FFF-62A1-4A53-B73B-6A3409032AF2}" destId="{E96ABC49-0572-4D93-9B82-4577D32B5844}" srcOrd="1" destOrd="0" parTransId="{A5BCBF05-871C-4B3F-BAE9-9AFF2BF2CE18}" sibTransId="{97CECCE5-B5D8-494D-9377-242790D2EAE4}"/>
    <dgm:cxn modelId="{7C930120-6113-49AF-9E64-BF85B0C17E99}" type="presParOf" srcId="{5BE33266-FEFF-4A64-9927-38977718ACC0}" destId="{94009E6A-8ABE-4A57-9268-C9B1ACE7BC98}" srcOrd="0" destOrd="0" presId="urn:microsoft.com/office/officeart/2005/8/layout/hList7#1"/>
    <dgm:cxn modelId="{EC2807CF-019C-4E07-A7A7-9E0BD1B2B8A7}" type="presParOf" srcId="{5BE33266-FEFF-4A64-9927-38977718ACC0}" destId="{76BA6F9C-79F0-40B3-A6A6-233DE2AF4B95}" srcOrd="1" destOrd="0" presId="urn:microsoft.com/office/officeart/2005/8/layout/hList7#1"/>
    <dgm:cxn modelId="{2BE5A493-5887-485B-9DD9-AADBD542ACE7}" type="presParOf" srcId="{76BA6F9C-79F0-40B3-A6A6-233DE2AF4B95}" destId="{71E42769-EF0C-44C2-BF08-50000A1AE162}" srcOrd="0" destOrd="0" presId="urn:microsoft.com/office/officeart/2005/8/layout/hList7#1"/>
    <dgm:cxn modelId="{251AD27D-8070-4ADF-898B-0AED1CD05F67}" type="presParOf" srcId="{71E42769-EF0C-44C2-BF08-50000A1AE162}" destId="{D338FD89-B4EF-469B-AB8D-2D88F56BC087}" srcOrd="0" destOrd="0" presId="urn:microsoft.com/office/officeart/2005/8/layout/hList7#1"/>
    <dgm:cxn modelId="{D64680F1-7533-4955-9F99-618DE9B66D26}" type="presParOf" srcId="{71E42769-EF0C-44C2-BF08-50000A1AE162}" destId="{E38CCFC8-F6B4-41F1-9DF5-AC94A152E46F}" srcOrd="1" destOrd="0" presId="urn:microsoft.com/office/officeart/2005/8/layout/hList7#1"/>
    <dgm:cxn modelId="{E4DE4515-1173-491D-AA5E-386DC72CF053}" type="presParOf" srcId="{71E42769-EF0C-44C2-BF08-50000A1AE162}" destId="{C3209F21-010D-4F7B-B0F4-9EB39C17D8D5}" srcOrd="2" destOrd="0" presId="urn:microsoft.com/office/officeart/2005/8/layout/hList7#1"/>
    <dgm:cxn modelId="{19570563-9B05-45F0-87E3-58EA4C52DEB2}" type="presParOf" srcId="{71E42769-EF0C-44C2-BF08-50000A1AE162}" destId="{39FC50FC-4E37-4245-A814-BB84AE9E5A35}" srcOrd="3" destOrd="0" presId="urn:microsoft.com/office/officeart/2005/8/layout/hList7#1"/>
    <dgm:cxn modelId="{8F9B5CAE-9B17-473E-9928-1D4D7A33C930}" type="presParOf" srcId="{76BA6F9C-79F0-40B3-A6A6-233DE2AF4B95}" destId="{4B67D595-E720-4C19-A177-D5833A63529D}" srcOrd="1" destOrd="0" presId="urn:microsoft.com/office/officeart/2005/8/layout/hList7#1"/>
    <dgm:cxn modelId="{E027BC05-7DEB-499B-83C1-0F366BE8BA7F}" type="presParOf" srcId="{76BA6F9C-79F0-40B3-A6A6-233DE2AF4B95}" destId="{94982A08-4ED2-45C0-AD4D-4166506B2E99}" srcOrd="2" destOrd="0" presId="urn:microsoft.com/office/officeart/2005/8/layout/hList7#1"/>
    <dgm:cxn modelId="{9EBBD8B6-D956-46E4-A0D7-C30A9767324E}" type="presParOf" srcId="{94982A08-4ED2-45C0-AD4D-4166506B2E99}" destId="{F82A06DF-66C3-40F3-9D6D-2143E78EB60D}" srcOrd="0" destOrd="0" presId="urn:microsoft.com/office/officeart/2005/8/layout/hList7#1"/>
    <dgm:cxn modelId="{60CC822A-9372-4B92-945B-C2EC6CC3B02D}" type="presParOf" srcId="{94982A08-4ED2-45C0-AD4D-4166506B2E99}" destId="{FAF54033-1F46-4820-905B-EE03EA2E3822}" srcOrd="1" destOrd="0" presId="urn:microsoft.com/office/officeart/2005/8/layout/hList7#1"/>
    <dgm:cxn modelId="{6D8C9D93-231E-4797-9D43-A804DFE1759E}" type="presParOf" srcId="{94982A08-4ED2-45C0-AD4D-4166506B2E99}" destId="{37C37351-E16F-4FAD-AA12-AF4622523693}" srcOrd="2" destOrd="0" presId="urn:microsoft.com/office/officeart/2005/8/layout/hList7#1"/>
    <dgm:cxn modelId="{F3194C3B-4355-439A-BE40-3CC123BEF991}" type="presParOf" srcId="{94982A08-4ED2-45C0-AD4D-4166506B2E99}" destId="{A90D5161-A7FA-49B9-934A-DE7851DF0FE6}" srcOrd="3" destOrd="0" presId="urn:microsoft.com/office/officeart/2005/8/layout/hList7#1"/>
    <dgm:cxn modelId="{431CEB26-E38B-4062-8E32-A36A57870F9B}" type="presParOf" srcId="{76BA6F9C-79F0-40B3-A6A6-233DE2AF4B95}" destId="{2168E10F-F20F-4201-8A8F-AFDA43111CAB}" srcOrd="3" destOrd="0" presId="urn:microsoft.com/office/officeart/2005/8/layout/hList7#1"/>
    <dgm:cxn modelId="{A9738F50-2428-4842-9146-550264183F48}" type="presParOf" srcId="{76BA6F9C-79F0-40B3-A6A6-233DE2AF4B95}" destId="{8ABB4767-4A73-44A8-A18D-8D8A859E4F05}" srcOrd="4" destOrd="0" presId="urn:microsoft.com/office/officeart/2005/8/layout/hList7#1"/>
    <dgm:cxn modelId="{1CDCAE26-90AB-439D-8FFF-E9A75B0B0736}" type="presParOf" srcId="{8ABB4767-4A73-44A8-A18D-8D8A859E4F05}" destId="{083F11EC-E7D3-4F9B-8BB4-2B291610CB99}" srcOrd="0" destOrd="0" presId="urn:microsoft.com/office/officeart/2005/8/layout/hList7#1"/>
    <dgm:cxn modelId="{E907BAE5-14DC-41C6-AEB9-85B8023B10FB}" type="presParOf" srcId="{8ABB4767-4A73-44A8-A18D-8D8A859E4F05}" destId="{C7DDDDAA-B7B4-4363-BD6D-2B0BB61CB4EC}" srcOrd="1" destOrd="0" presId="urn:microsoft.com/office/officeart/2005/8/layout/hList7#1"/>
    <dgm:cxn modelId="{62790DC2-3568-46E2-9202-77FD2936A7E0}" type="presParOf" srcId="{8ABB4767-4A73-44A8-A18D-8D8A859E4F05}" destId="{AE16D444-621D-40D6-BCAA-32A6993CF301}" srcOrd="2" destOrd="0" presId="urn:microsoft.com/office/officeart/2005/8/layout/hList7#1"/>
    <dgm:cxn modelId="{CC493DE3-49F8-40B9-A3FC-076720204E29}" type="presParOf" srcId="{8ABB4767-4A73-44A8-A18D-8D8A859E4F05}" destId="{207E350F-21C1-46B2-A48E-BCF4E1D570B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8FD89-B4EF-469B-AB8D-2D88F56BC087}">
      <dsp:nvSpPr>
        <dsp:cNvPr id="0" name=""/>
        <dsp:cNvSpPr/>
      </dsp:nvSpPr>
      <dsp:spPr>
        <a:xfrm>
          <a:off x="1572" y="0"/>
          <a:ext cx="2446943" cy="4629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Развитие артикуляции</a:t>
          </a:r>
          <a:endParaRPr lang="ru-RU" sz="2400" kern="1200" dirty="0"/>
        </a:p>
      </dsp:txBody>
      <dsp:txXfrm>
        <a:off x="1572" y="1851699"/>
        <a:ext cx="2446943" cy="1851699"/>
      </dsp:txXfrm>
    </dsp:sp>
    <dsp:sp modelId="{39FC50FC-4E37-4245-A814-BB84AE9E5A35}">
      <dsp:nvSpPr>
        <dsp:cNvPr id="0" name=""/>
        <dsp:cNvSpPr/>
      </dsp:nvSpPr>
      <dsp:spPr>
        <a:xfrm>
          <a:off x="454274" y="277754"/>
          <a:ext cx="1541539" cy="15415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A06DF-66C3-40F3-9D6D-2143E78EB60D}">
      <dsp:nvSpPr>
        <dsp:cNvPr id="0" name=""/>
        <dsp:cNvSpPr/>
      </dsp:nvSpPr>
      <dsp:spPr>
        <a:xfrm>
          <a:off x="2521924" y="0"/>
          <a:ext cx="2446943" cy="4629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Формирование связной речи</a:t>
          </a:r>
          <a:endParaRPr lang="ru-RU" sz="2400" kern="1200" dirty="0"/>
        </a:p>
      </dsp:txBody>
      <dsp:txXfrm>
        <a:off x="2521924" y="1851699"/>
        <a:ext cx="2446943" cy="1851699"/>
      </dsp:txXfrm>
    </dsp:sp>
    <dsp:sp modelId="{A90D5161-A7FA-49B9-934A-DE7851DF0FE6}">
      <dsp:nvSpPr>
        <dsp:cNvPr id="0" name=""/>
        <dsp:cNvSpPr/>
      </dsp:nvSpPr>
      <dsp:spPr>
        <a:xfrm>
          <a:off x="3008879" y="323862"/>
          <a:ext cx="1541539" cy="15415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F11EC-E7D3-4F9B-8BB4-2B291610CB99}">
      <dsp:nvSpPr>
        <dsp:cNvPr id="0" name=""/>
        <dsp:cNvSpPr/>
      </dsp:nvSpPr>
      <dsp:spPr>
        <a:xfrm>
          <a:off x="5042275" y="0"/>
          <a:ext cx="2446943" cy="4629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Развитие мелкой моторики</a:t>
          </a:r>
          <a:endParaRPr lang="ru-RU" sz="2400" kern="1200" dirty="0"/>
        </a:p>
      </dsp:txBody>
      <dsp:txXfrm>
        <a:off x="5042275" y="1851699"/>
        <a:ext cx="2446943" cy="1851699"/>
      </dsp:txXfrm>
    </dsp:sp>
    <dsp:sp modelId="{207E350F-21C1-46B2-A48E-BCF4E1D570BF}">
      <dsp:nvSpPr>
        <dsp:cNvPr id="0" name=""/>
        <dsp:cNvSpPr/>
      </dsp:nvSpPr>
      <dsp:spPr>
        <a:xfrm>
          <a:off x="5495856" y="323862"/>
          <a:ext cx="1541539" cy="154153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09E6A-8ABE-4A57-9268-C9B1ACE7BC98}">
      <dsp:nvSpPr>
        <dsp:cNvPr id="0" name=""/>
        <dsp:cNvSpPr/>
      </dsp:nvSpPr>
      <dsp:spPr>
        <a:xfrm>
          <a:off x="299631" y="3703399"/>
          <a:ext cx="6891528" cy="69438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63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7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56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99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2102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31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233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3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5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6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27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0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2DDFB-6AC6-4167-8AD3-AB190D29A10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1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129408"/>
          </a:xfrm>
        </p:spPr>
        <p:txBody>
          <a:bodyPr/>
          <a:lstStyle/>
          <a:p>
            <a:r>
              <a:rPr lang="ru-RU" dirty="0" smtClean="0"/>
              <a:t>Кружок «Умный </a:t>
            </a:r>
            <a:br>
              <a:rPr lang="ru-RU" dirty="0" smtClean="0"/>
            </a:br>
            <a:r>
              <a:rPr lang="ru-RU" dirty="0" smtClean="0"/>
              <a:t>язычок»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720744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000" dirty="0" smtClean="0">
                <a:solidFill>
                  <a:srgbClr val="0070C0"/>
                </a:solidFill>
              </a:rPr>
              <a:t>1 год обучения</a:t>
            </a:r>
          </a:p>
          <a:p>
            <a:r>
              <a:rPr lang="ru-RU" sz="3000" dirty="0" smtClean="0">
                <a:solidFill>
                  <a:srgbClr val="0070C0"/>
                </a:solidFill>
              </a:rPr>
              <a:t>Руководитель кружка: учитель-логопед Куликова С.В</a:t>
            </a:r>
            <a:r>
              <a:rPr lang="ru-RU" sz="2400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мелкой моторики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599" y="0"/>
            <a:ext cx="6347713" cy="17008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 </a:t>
            </a:r>
            <a:r>
              <a:rPr lang="ru-RU" sz="3200" b="1" dirty="0" smtClean="0"/>
              <a:t>календарно-тематическое планирование кружковой работы по развитию речи</a:t>
            </a:r>
            <a:endParaRPr lang="ru-RU" sz="32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36257"/>
              </p:ext>
            </p:extLst>
          </p:nvPr>
        </p:nvGraphicFramePr>
        <p:xfrm>
          <a:off x="251520" y="1700809"/>
          <a:ext cx="8424936" cy="5016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  <a:gridCol w="1404156"/>
                <a:gridCol w="1404156"/>
                <a:gridCol w="1404156"/>
                <a:gridCol w="1404156"/>
              </a:tblGrid>
              <a:tr h="10234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дата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Лексические темы.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фонетического</a:t>
                      </a:r>
                      <a:r>
                        <a:rPr kumimoji="0"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строя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</a:t>
                      </a:r>
                      <a:r>
                        <a:rPr kumimoji="0" lang="ru-RU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лексико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kumimoji="0" lang="ru-RU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грамматическ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строя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связной речи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мелкой моторики</a:t>
                      </a:r>
                      <a:endParaRPr lang="ru-RU" sz="1200" dirty="0"/>
                    </a:p>
                  </a:txBody>
                  <a:tcPr marL="70538" marR="70538"/>
                </a:tc>
              </a:tr>
              <a:tr h="15771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занятие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2 занятие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Овощи.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Выделение ударного гласного из начала слова. Анализ ряда типа </a:t>
                      </a:r>
                    </a:p>
                    <a:p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а-у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Дифференциация имён существительных единственного и множественного числа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предложений по предметным картинкам 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Игра «Мы капусту рубим"</a:t>
                      </a:r>
                      <a:endParaRPr lang="ru-RU" sz="1200" dirty="0"/>
                    </a:p>
                  </a:txBody>
                  <a:tcPr marL="70538" marR="70538"/>
                </a:tc>
              </a:tr>
              <a:tr h="139255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 занятие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4 занятие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Фрукты.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Выделение ударного гласного из начала слова. Анализ ряда типа</a:t>
                      </a:r>
                    </a:p>
                    <a:p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А-у-и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над фразой .Составление 4-словных предложений .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Пересказ рассказа по наглядным действиям.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Пальчиковая</a:t>
                      </a:r>
                      <a:r>
                        <a:rPr lang="ru-RU" sz="1200" baseline="0" dirty="0" smtClean="0"/>
                        <a:t> игра «Корзинка»</a:t>
                      </a:r>
                      <a:endParaRPr lang="ru-RU" sz="1200" dirty="0"/>
                    </a:p>
                  </a:txBody>
                  <a:tcPr marL="70538" marR="70538"/>
                </a:tc>
              </a:tr>
              <a:tr h="10234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 занятие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6 занятие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Сад-огород.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Выделение последнего согласного из слов типа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мак,кот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Употребление предлогов –в- на-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Восстановление деформированного текста .</a:t>
                      </a:r>
                      <a:endParaRPr lang="ru-RU" sz="1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Игра»Что где растет»</a:t>
                      </a:r>
                      <a:endParaRPr lang="ru-RU" sz="1200" dirty="0"/>
                    </a:p>
                  </a:txBody>
                  <a:tcPr marL="70538" marR="70538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268760"/>
            <a:ext cx="7706817" cy="525658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sz="2400" b="1" i="1" dirty="0" smtClean="0"/>
              <a:t>ребёнок владеет средствами общения и способами взаимодействия со взрослыми и сверстниками</a:t>
            </a:r>
          </a:p>
          <a:p>
            <a:pPr>
              <a:buFontTx/>
              <a:buChar char="-"/>
            </a:pPr>
            <a:r>
              <a:rPr lang="ru-RU" sz="2400" b="1" i="1" dirty="0" smtClean="0"/>
              <a:t>усваивает новые слова, относящиеся к различным частям речи, смысловые и эмоциональные оттенки значений слов, переносное значение слов и словосочетаний. Применяет их в собственной речи. </a:t>
            </a:r>
          </a:p>
          <a:p>
            <a:pPr>
              <a:buFontTx/>
              <a:buChar char="-"/>
            </a:pPr>
            <a:r>
              <a:rPr lang="ru-RU" sz="2400" b="1" i="1" dirty="0" smtClean="0"/>
              <a:t>Подбирает однокоренные и образовывает новые слова. Согласовывает слова в числе, роде, падеже. </a:t>
            </a:r>
          </a:p>
          <a:p>
            <a:pPr>
              <a:buFontTx/>
              <a:buChar char="-"/>
            </a:pPr>
            <a:r>
              <a:rPr lang="ru-RU" sz="2400" b="1" i="1" dirty="0" smtClean="0"/>
              <a:t>Исправляет деформированное высказывание. </a:t>
            </a:r>
          </a:p>
          <a:p>
            <a:pPr>
              <a:buFontTx/>
              <a:buChar char="-"/>
            </a:pPr>
            <a:r>
              <a:rPr lang="ru-RU" sz="2400" b="1" i="1" dirty="0" smtClean="0"/>
              <a:t>Самостоятельно составляет рассказ по картинке, по серии картинок, пересказывает тексты, используя развёрнутую фразу.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Развивающая среда логопедического кабинета</a:t>
            </a:r>
            <a:endParaRPr lang="ru-RU" sz="2800" dirty="0"/>
          </a:p>
        </p:txBody>
      </p:sp>
      <p:pic>
        <p:nvPicPr>
          <p:cNvPr id="1026" name="Picture 2" descr="C:\Users\Админ\Desktop\твои фото Мам\Фото0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376264" cy="2448272"/>
          </a:xfrm>
          <a:prstGeom prst="rect">
            <a:avLst/>
          </a:prstGeom>
          <a:noFill/>
        </p:spPr>
      </p:pic>
      <p:pic>
        <p:nvPicPr>
          <p:cNvPr id="1027" name="Picture 3" descr="C:\Users\Админ\Desktop\твои фото Мам\Фото0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60"/>
            <a:ext cx="2448272" cy="2520280"/>
          </a:xfrm>
          <a:prstGeom prst="rect">
            <a:avLst/>
          </a:prstGeom>
          <a:noFill/>
        </p:spPr>
      </p:pic>
      <p:pic>
        <p:nvPicPr>
          <p:cNvPr id="1028" name="Picture 4" descr="C:\Users\Админ\Desktop\твои фото Мам\Фото0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933056"/>
            <a:ext cx="2304256" cy="2736304"/>
          </a:xfrm>
          <a:prstGeom prst="rect">
            <a:avLst/>
          </a:prstGeom>
          <a:noFill/>
        </p:spPr>
      </p:pic>
      <p:pic>
        <p:nvPicPr>
          <p:cNvPr id="1029" name="Picture 5" descr="C:\Users\Админ\Desktop\твои фото Мам\Фото01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2448272" cy="2736304"/>
          </a:xfrm>
          <a:prstGeom prst="rect">
            <a:avLst/>
          </a:prstGeom>
          <a:noFill/>
        </p:spPr>
      </p:pic>
      <p:pic>
        <p:nvPicPr>
          <p:cNvPr id="1030" name="Picture 6" descr="C:\Users\Админ\Desktop\твои фото Мам\Фото01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933056"/>
            <a:ext cx="2520280" cy="2716560"/>
          </a:xfrm>
          <a:prstGeom prst="rect">
            <a:avLst/>
          </a:prstGeom>
          <a:noFill/>
        </p:spPr>
      </p:pic>
      <p:pic>
        <p:nvPicPr>
          <p:cNvPr id="1031" name="Picture 7" descr="C:\Users\Админ\Desktop\твои фото Мам\Фото01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268760"/>
            <a:ext cx="230425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Инновационные формы работы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/>
          </a:bodyPr>
          <a:lstStyle/>
          <a:p>
            <a:r>
              <a:rPr lang="ru-RU" sz="2400" b="1" i="1" dirty="0" err="1" smtClean="0"/>
              <a:t>Самомассаж</a:t>
            </a:r>
            <a:r>
              <a:rPr lang="ru-RU" sz="2400" b="1" i="1" dirty="0" smtClean="0"/>
              <a:t> пальцев рук с помощью тренажера «Су – </a:t>
            </a:r>
            <a:r>
              <a:rPr lang="ru-RU" sz="2400" b="1" i="1" dirty="0" err="1" smtClean="0"/>
              <a:t>Джок</a:t>
            </a:r>
            <a:r>
              <a:rPr lang="ru-RU" sz="2400" b="1" i="1" dirty="0" smtClean="0"/>
              <a:t>». Стимулирует речевые зоны коры головного мозга. </a:t>
            </a:r>
          </a:p>
          <a:p>
            <a:r>
              <a:rPr lang="ru-RU" sz="2400" b="1" i="1" dirty="0" smtClean="0"/>
              <a:t>Пальчиковый театр. Развитие воображения, мелкой моторики, речи.</a:t>
            </a:r>
          </a:p>
          <a:p>
            <a:r>
              <a:rPr lang="ru-RU" sz="2400" b="1" i="1" dirty="0" err="1" smtClean="0"/>
              <a:t>Кинезеологические</a:t>
            </a:r>
            <a:r>
              <a:rPr lang="ru-RU" sz="2400" b="1" i="1" dirty="0" smtClean="0"/>
              <a:t> упражнения (сочетания речи с движениями рук). Эти упражнения развивают межполушарные связи, улучшают память и концентрацию внимания. Они направлены на развитие точности движений пальцев и способность к переключению с одного движения на другое.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dirty="0" smtClean="0"/>
              <a:t>Виды заданий по развитию мелкой моторики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4" name="Содержимое 3" descr="http://www.e-reading.life/illustrations/87/87734-i_0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6289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akotvet.com/images/kak_razvit_pravuyu_ruku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140968"/>
            <a:ext cx="2841000" cy="34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.stranamam.ru/data/cache/2011jun/20/13/2102835_61826nothumb5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3108" y="1484784"/>
            <a:ext cx="32908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Использование </a:t>
            </a:r>
            <a:r>
              <a:rPr lang="ru-RU" sz="3200" dirty="0" err="1" smtClean="0"/>
              <a:t>мнемотаблиц</a:t>
            </a:r>
            <a:r>
              <a:rPr lang="ru-RU" sz="3200" dirty="0" smtClean="0"/>
              <a:t> для развития связной речи</a:t>
            </a:r>
            <a:endParaRPr lang="ru-RU" sz="3200" dirty="0"/>
          </a:p>
        </p:txBody>
      </p:sp>
      <p:pic>
        <p:nvPicPr>
          <p:cNvPr id="4" name="Содержимое 3" descr="http://rpp.nashaucheba.ru/pars_docs/refs/57/56824/img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005064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logoportal.ru/wp-content/uploads/2012/12/zanyatie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2896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1.bp.blogspot.com/-MglbDYluPtc/T9ImUfmOIUI/AAAAAAAAAlA/MHC-gBPH7lY/s1600/%D0%BF%D0%BB%D0%B0%D0%BD+%D1%86%D0%B2%D0%B5%D1%82%D0%BE%D0%B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72816"/>
            <a:ext cx="259201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6101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46355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Особенности речи детей 4-5лет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124744"/>
            <a:ext cx="7490793" cy="4916619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Словарь в </a:t>
            </a:r>
            <a:r>
              <a:rPr lang="ru-RU" sz="2000" b="1" i="1" dirty="0"/>
              <a:t>этом возрасте достигает 1900-3000 слов. В речи уменьшается количество сокращений, пропусков и перестановок слов. </a:t>
            </a:r>
            <a:r>
              <a:rPr lang="ru-RU" sz="2000" b="1" i="1" dirty="0" smtClean="0"/>
              <a:t>К 4 годам детки </a:t>
            </a:r>
            <a:r>
              <a:rPr lang="ru-RU" sz="2000" b="1" i="1" dirty="0"/>
              <a:t>уже могут обобщать и называть детали предметов: стол, стул, шкаф это всё мебель, а платье, брюки, пальто одежда и т.д. </a:t>
            </a:r>
            <a:r>
              <a:rPr lang="ru-RU" sz="2000" b="1" i="1" dirty="0" smtClean="0"/>
              <a:t>Речь </a:t>
            </a:r>
            <a:r>
              <a:rPr lang="ru-RU" sz="2000" b="1" i="1" dirty="0"/>
              <a:t>становится более связной и </a:t>
            </a:r>
            <a:r>
              <a:rPr lang="ru-RU" sz="2000" b="1" i="1" dirty="0" smtClean="0"/>
              <a:t>последовательной. </a:t>
            </a:r>
            <a:r>
              <a:rPr lang="ru-RU" sz="2000" b="1" i="1" dirty="0"/>
              <a:t>В этом возрасте появляются и детализируются прилагательные, обозначающие свойства предметов: не просто горячий или холодный, а тёплый, прохладный и настроение людей: весёлый, грустный, печальный. В </a:t>
            </a:r>
            <a:r>
              <a:rPr lang="ru-RU" sz="2000" b="1" i="1" dirty="0" smtClean="0"/>
              <a:t>4 года закладывается </a:t>
            </a:r>
            <a:r>
              <a:rPr lang="ru-RU" sz="2000" b="1" i="1" dirty="0"/>
              <a:t>и словарь антонимов, дети начинают понимать, что такое «наоборот» (твёрдый - мягкий, светлый - тёмный). Появляются наиболее употребительные наречия: слева, справа, около, рядом.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669752"/>
          </a:xfrm>
        </p:spPr>
        <p:txBody>
          <a:bodyPr>
            <a:normAutofit/>
          </a:bodyPr>
          <a:lstStyle/>
          <a:p>
            <a:r>
              <a:rPr lang="ru-RU" dirty="0" smtClean="0"/>
              <a:t>Типичные нарушения речи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9031" y="1101204"/>
            <a:ext cx="7706817" cy="5756796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i="1" dirty="0"/>
              <a:t>В наш век «высоких технологий» и глобальной компьютеризации общества, уровень развития речи и коммуникативных навыков дошкольников оставляет желать лучшего.</a:t>
            </a:r>
          </a:p>
          <a:p>
            <a:r>
              <a:rPr lang="ru-RU" sz="2800" b="1" i="1" dirty="0"/>
              <a:t>В средней группе мы часто наблюдаем детей, речь которых мало понятна для окружающих: отдельные звуки не произносятся, пропускаются или заменяются другими, ребенок не умеет правильно построить фразу и, тем более, составить рассказ по картинке.</a:t>
            </a:r>
          </a:p>
          <a:p>
            <a:r>
              <a:rPr lang="ru-RU" sz="2800" b="1" i="1" dirty="0"/>
              <a:t>Очень часто речевое нарушение, являясь первичным дефектом, влечет за собой заметное отставание в психическом развитии. Нарушение произносительной стороны речи требует специальной логопедической помощи. И, как известно, чем раньше начата коррекционная работа, тем она эффективнее.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6697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Почему был создан кружок «Умный язычок»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968552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i="1" dirty="0"/>
              <a:t>В соответствии с «Положением о логопедическом пункте», на логопедические занятия зачисляются </a:t>
            </a:r>
            <a:r>
              <a:rPr lang="ru-RU" sz="2400" b="1" i="1" dirty="0" smtClean="0"/>
              <a:t>дети подготовительной группы ,хотя </a:t>
            </a:r>
            <a:r>
              <a:rPr lang="ru-RU" sz="2400" b="1" i="1" dirty="0"/>
              <a:t>многие дошкольники нуждаются в более раннем начале </a:t>
            </a:r>
            <a:r>
              <a:rPr lang="ru-RU" sz="2400" b="1" i="1" dirty="0" smtClean="0"/>
              <a:t>логопедической  </a:t>
            </a:r>
            <a:r>
              <a:rPr lang="ru-RU" sz="2400" b="1" i="1" dirty="0"/>
              <a:t>работы. Кружковая логопедическая работа является пропедевтической перед занятиями по коррекции звукопроизношения в старшем дошкольном возрасте, она дает возможность охватить логопедическим воздействием всю группу детей и запустить механизм </a:t>
            </a:r>
            <a:r>
              <a:rPr lang="ru-RU" sz="2400" b="1" i="1" dirty="0" err="1"/>
              <a:t>самокоррекции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Программа логопедического кружка </a:t>
            </a:r>
            <a:r>
              <a:rPr lang="ru-RU" sz="2400" b="1" i="1" dirty="0" smtClean="0"/>
              <a:t>«Умный язычок» позволяет </a:t>
            </a:r>
            <a:r>
              <a:rPr lang="ru-RU" sz="2400" b="1" i="1" dirty="0"/>
              <a:t>оказывать специализированную логопедическую помощь детям 4-5 лет, которые, в силу их возраста, не могут быть зачислены на индивидуальные логопедические занятия.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Цель работы кружка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ru-RU" sz="4000" dirty="0" smtClean="0"/>
              <a:t>создание </a:t>
            </a:r>
            <a:r>
              <a:rPr lang="ru-RU" sz="4000" dirty="0"/>
              <a:t>благоприятных условий для совершенствования звукопроизношения у детей 4-5 лет в условиях дошкольного учреждения.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Развитие слухового внимания и слухового восприятия, фонематического слуха.</a:t>
            </a:r>
          </a:p>
          <a:p>
            <a:r>
              <a:rPr lang="ru-RU" sz="2400" b="1" i="1" dirty="0" smtClean="0"/>
              <a:t> Развитие моторики артикуляционного аппарата.</a:t>
            </a:r>
          </a:p>
          <a:p>
            <a:r>
              <a:rPr lang="ru-RU" sz="2400" b="1" i="1" dirty="0" smtClean="0"/>
              <a:t> Развитие речевого дыхания.</a:t>
            </a:r>
          </a:p>
          <a:p>
            <a:r>
              <a:rPr lang="ru-RU" sz="2400" b="1" i="1" dirty="0" smtClean="0"/>
              <a:t>Развитие мелкой моторики.</a:t>
            </a:r>
          </a:p>
          <a:p>
            <a:r>
              <a:rPr lang="ru-RU" sz="2400" b="1" i="1" dirty="0" smtClean="0"/>
              <a:t>Формирование умения регулировать силу голоса.</a:t>
            </a:r>
          </a:p>
          <a:p>
            <a:r>
              <a:rPr lang="ru-RU" sz="2400" b="1" i="1" dirty="0" smtClean="0"/>
              <a:t>Работа над интонационной выразительностью речи (использование логических пауз, ударений, мелодики, темпа, ритма, тембра).</a:t>
            </a:r>
          </a:p>
          <a:p>
            <a:r>
              <a:rPr lang="ru-RU" sz="2400" b="1" i="1" dirty="0" smtClean="0"/>
              <a:t>Расширение словарного запаса.</a:t>
            </a:r>
          </a:p>
          <a:p>
            <a:r>
              <a:rPr lang="ru-RU" sz="2400" b="1" i="1" dirty="0" smtClean="0"/>
              <a:t>Формирование связной речи.</a:t>
            </a:r>
          </a:p>
          <a:p>
            <a:r>
              <a:rPr lang="ru-RU" sz="2400" b="1" i="1" dirty="0" smtClean="0"/>
              <a:t>Воспитание культуры речевого общения.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76672" y="548680"/>
            <a:ext cx="10245824" cy="1143000"/>
          </a:xfrm>
        </p:spPr>
        <p:txBody>
          <a:bodyPr/>
          <a:lstStyle/>
          <a:p>
            <a:pPr algn="ctr"/>
            <a:r>
              <a:rPr lang="ru-RU" dirty="0" smtClean="0"/>
              <a:t>Направления работы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79650"/>
              </p:ext>
            </p:extLst>
          </p:nvPr>
        </p:nvGraphicFramePr>
        <p:xfrm>
          <a:off x="609600" y="1412776"/>
          <a:ext cx="7490792" cy="4629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24136"/>
          </a:xfrm>
        </p:spPr>
        <p:txBody>
          <a:bodyPr/>
          <a:lstStyle/>
          <a:p>
            <a:pPr algn="ctr"/>
            <a:r>
              <a:rPr lang="ru-RU" dirty="0" smtClean="0"/>
              <a:t>Развитие артикуляции</a:t>
            </a:r>
            <a:endParaRPr lang="ru-RU" dirty="0"/>
          </a:p>
        </p:txBody>
      </p:sp>
      <p:pic>
        <p:nvPicPr>
          <p:cNvPr id="14" name="Содержимое 13" descr="http://www.metod-kopilka.ru/images/doc/59/59611/hello_html_m42ca50d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29972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metod-kopilka.ru/images/doc/59/59611/hello_html_m25dc6c7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233" y="908720"/>
            <a:ext cx="428991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6347713" cy="193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player.myshared.ru/539248/data/images/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820891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742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Грань</vt:lpstr>
      <vt:lpstr>Кружок «Умный  язычок»</vt:lpstr>
      <vt:lpstr>Особенности речи детей 4-5лет</vt:lpstr>
      <vt:lpstr>Типичные нарушения речи </vt:lpstr>
      <vt:lpstr>Почему был создан кружок «Умный язычок»</vt:lpstr>
      <vt:lpstr>Цель работы кружка</vt:lpstr>
      <vt:lpstr>Задачи: </vt:lpstr>
      <vt:lpstr>Направления работы</vt:lpstr>
      <vt:lpstr>Развитие артикуляции</vt:lpstr>
      <vt:lpstr>Презентация PowerPoint</vt:lpstr>
      <vt:lpstr>Развитие мелкой моторики</vt:lpstr>
      <vt:lpstr> календарно-тематическое планирование кружковой работы по развитию речи</vt:lpstr>
      <vt:lpstr>Планируемые результаты</vt:lpstr>
      <vt:lpstr>Развивающая среда логопедического кабинета</vt:lpstr>
      <vt:lpstr>Инновационные формы работы</vt:lpstr>
      <vt:lpstr>Виды заданий по развитию мелкой моторики </vt:lpstr>
      <vt:lpstr>Использование мнемотаблиц для развития связной речи</vt:lpstr>
      <vt:lpstr>Спасибо за внимание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«Умный язычок»</dc:title>
  <dc:creator>Админ</dc:creator>
  <cp:lastModifiedBy>Asus-Buk</cp:lastModifiedBy>
  <cp:revision>38</cp:revision>
  <dcterms:created xsi:type="dcterms:W3CDTF">2015-09-03T08:11:56Z</dcterms:created>
  <dcterms:modified xsi:type="dcterms:W3CDTF">2017-11-18T08:15:08Z</dcterms:modified>
</cp:coreProperties>
</file>