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720263" cy="6480175"/>
  <p:notesSz cx="7559675" cy="10691813"/>
  <p:custDataLst>
    <p:tags r:id="rId11"/>
  </p:custDataLst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2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88530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1027113"/>
            <a:ext cx="55499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8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1027113"/>
            <a:ext cx="55499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6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1027113"/>
            <a:ext cx="55499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61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1027113"/>
            <a:ext cx="55499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538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1027113"/>
            <a:ext cx="55499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3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1027113"/>
            <a:ext cx="55499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2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CF76C0-E577-4C4F-A8BB-C2CB4EFFC6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C7B384-479C-4B13-88B6-EBC1B05438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5325" y="258763"/>
            <a:ext cx="2185988" cy="5532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7150" cy="5532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DC789B-35B1-4A2A-B26F-7FBFD77FE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75" y="1801813"/>
            <a:ext cx="4073525" cy="408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0300" y="1801813"/>
            <a:ext cx="4073525" cy="408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3DD5AA-BB03-4112-9D4F-B60A9745FD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476250"/>
            <a:ext cx="2074862" cy="5407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375" y="476250"/>
            <a:ext cx="6072188" cy="5407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93750" y="1831975"/>
            <a:ext cx="3981450" cy="408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7600" y="1831975"/>
            <a:ext cx="3981450" cy="408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15D049-DF55-4659-AA9E-382512E7B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600075"/>
            <a:ext cx="2074862" cy="5313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375" y="600075"/>
            <a:ext cx="6072188" cy="5313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600075"/>
            <a:ext cx="8299450" cy="1079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5775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3950" y="1516063"/>
            <a:ext cx="4297363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2EB769-7638-491E-AB14-25D368DF38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ADB81E-3F57-4B2A-A669-CD490BBD3B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734348-C002-48CB-B837-6CB185C71A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889337-3A31-44B0-8605-6CC5FC7060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05BDCF-B195-44AA-B0D3-B75E35E6F2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8FD83E-797D-484B-806A-8ECF9F14B5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553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5538" cy="427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381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62188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24225" y="5903913"/>
            <a:ext cx="3079750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62188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D01832C-C3AA-49D8-A4E8-4EFD2037BB6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213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97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7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5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90525" y="1624013"/>
            <a:ext cx="9329738" cy="4856162"/>
          </a:xfrm>
          <a:prstGeom prst="roundRect">
            <a:avLst>
              <a:gd name="adj" fmla="val 32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476250"/>
            <a:ext cx="8299450" cy="108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801813"/>
            <a:ext cx="8299450" cy="408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1852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74625" cy="787400"/>
          </a:xfrm>
          <a:prstGeom prst="roundRect">
            <a:avLst>
              <a:gd name="adj" fmla="val 907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041525"/>
            <a:ext cx="174625" cy="787400"/>
          </a:xfrm>
          <a:prstGeom prst="roundRect">
            <a:avLst>
              <a:gd name="adj" fmla="val 907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001713"/>
            <a:ext cx="174625" cy="787400"/>
          </a:xfrm>
          <a:prstGeom prst="roundRect">
            <a:avLst>
              <a:gd name="adj" fmla="val 907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333333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720263" cy="648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600075"/>
            <a:ext cx="82994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3750" y="1831975"/>
            <a:ext cx="8115300" cy="408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b="1" i="1">
          <a:solidFill>
            <a:srgbClr val="99284C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00075"/>
            <a:ext cx="8301038" cy="1081088"/>
          </a:xfrm>
          <a:ln/>
        </p:spPr>
        <p:txBody>
          <a:bodyPr tIns="2557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/>
              <a:t>Советы логопеда.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82650" y="596900"/>
            <a:ext cx="8116888" cy="4083050"/>
          </a:xfrm>
          <a:prstGeom prst="rect">
            <a:avLst/>
          </a:prstGeom>
          <a:noFill/>
          <a:ln/>
        </p:spPr>
        <p:txBody>
          <a:bodyPr lIns="0" tIns="42336" rIns="0" bIns="0" anchor="ctr"/>
          <a:lstStyle/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dirty="0">
                <a:solidFill>
                  <a:srgbClr val="99284C"/>
                </a:solidFill>
              </a:rPr>
              <a:t>Развитие речи детей </a:t>
            </a: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dirty="0">
                <a:solidFill>
                  <a:srgbClr val="99284C"/>
                </a:solidFill>
              </a:rPr>
              <a:t>дошкольного возраста.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5938" y="3419475"/>
            <a:ext cx="2333625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00075"/>
            <a:ext cx="8301038" cy="1081088"/>
          </a:xfrm>
          <a:ln/>
        </p:spPr>
        <p:txBody>
          <a:bodyPr tIns="2557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/>
              <a:t>Речевые нарушения детей-дошкольников.</a:t>
            </a:r>
            <a:br>
              <a:rPr lang="ru-RU"/>
            </a:br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39750" y="1112838"/>
            <a:ext cx="8116888" cy="3746500"/>
          </a:xfrm>
          <a:prstGeom prst="rect">
            <a:avLst/>
          </a:prstGeom>
          <a:noFill/>
          <a:ln/>
        </p:spPr>
        <p:txBody>
          <a:bodyPr lIns="0" tIns="21168" rIns="0" bIns="0" anchor="ctr"/>
          <a:lstStyle/>
          <a:p>
            <a:pPr marL="215900" indent="-21590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Часто встречаемыми речевыми нарушениями являются:</a:t>
            </a:r>
          </a:p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Клинический диагноз:</a:t>
            </a:r>
          </a:p>
          <a:p>
            <a:pPr marL="215900" indent="-215900">
              <a:buSzPct val="4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Дизартрия</a:t>
            </a:r>
          </a:p>
          <a:p>
            <a:pPr marL="215900" indent="-215900">
              <a:buSzPct val="4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Дислалия</a:t>
            </a:r>
          </a:p>
          <a:p>
            <a:pPr marL="215900" indent="-215900">
              <a:buSzPct val="4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99284C"/>
              </a:solidFill>
            </a:endParaRPr>
          </a:p>
          <a:p>
            <a:pPr marL="215900" indent="-215900">
              <a:buSzPct val="4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Педагогическое заключение:</a:t>
            </a:r>
          </a:p>
          <a:p>
            <a:pPr marL="215900" indent="-215900">
              <a:buSzPct val="4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Фонетическое недоразвитие речи.</a:t>
            </a:r>
          </a:p>
          <a:p>
            <a:pPr marL="215900" indent="-215900">
              <a:buSzPct val="4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Фонетико-фонематическое </a:t>
            </a:r>
          </a:p>
          <a:p>
            <a:pPr marL="215900" indent="-215900">
              <a:buSzPct val="4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недоразвитие речи.</a:t>
            </a:r>
          </a:p>
          <a:p>
            <a:pPr marL="215900" indent="-215900">
              <a:buSzPct val="4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99284C"/>
                </a:solidFill>
              </a:rPr>
              <a:t>Общее недоразвитие речи (разного уровня).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9813" y="1800225"/>
            <a:ext cx="2879725" cy="251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659" y="287759"/>
            <a:ext cx="8301037" cy="5199063"/>
          </a:xfrm>
          <a:ln/>
        </p:spPr>
        <p:txBody>
          <a:bodyPr tIns="25578"/>
          <a:lstStyle/>
          <a:p>
            <a:pPr marL="358775" indent="-358775" algn="l">
              <a:buSzPct val="36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/>
              <a:t>Комплексный подход в решении коррекции и развития речи.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b="0" dirty="0"/>
              <a:t>Предполагает консультирование специалистов: невролог, физиотерапевт, логопед.</a:t>
            </a:r>
            <a:br>
              <a:rPr lang="ru-RU" sz="2400" b="0" dirty="0"/>
            </a:b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/>
              <a:t>При необходимости нужны дополнительные исследования у следующих специалистов: </a:t>
            </a:r>
            <a:r>
              <a:rPr lang="ru-RU" sz="2400" b="0" dirty="0" err="1"/>
              <a:t>сурдолог</a:t>
            </a:r>
            <a:r>
              <a:rPr lang="ru-RU" sz="2400" b="0" dirty="0"/>
              <a:t>, </a:t>
            </a:r>
            <a:r>
              <a:rPr lang="ru-RU" sz="2400" b="0" dirty="0" err="1"/>
              <a:t>ортодонт</a:t>
            </a:r>
            <a:r>
              <a:rPr lang="ru-RU" sz="2400" b="0" dirty="0"/>
              <a:t>; психолог, дефектолог).</a:t>
            </a:r>
            <a:br>
              <a:rPr lang="ru-RU" sz="2400" b="0" dirty="0"/>
            </a:b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/>
              <a:t>Важно помнить о своевременности </a:t>
            </a:r>
            <a:br>
              <a:rPr lang="ru-RU" sz="2400" b="0" dirty="0"/>
            </a:br>
            <a:r>
              <a:rPr lang="ru-RU" sz="2400" b="0" dirty="0"/>
              <a:t>процессов диагностики и коррекции</a:t>
            </a:r>
            <a:br>
              <a:rPr lang="ru-RU" sz="2400" b="0" dirty="0"/>
            </a:br>
            <a:r>
              <a:rPr lang="ru-RU" sz="2400" b="0" dirty="0"/>
              <a:t>речевого развития ребенка.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175" y="3600450"/>
            <a:ext cx="2519363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1813"/>
            <a:ext cx="8301038" cy="4483100"/>
          </a:xfrm>
          <a:ln/>
        </p:spPr>
        <p:txBody>
          <a:bodyPr tIns="21168"/>
          <a:lstStyle/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/>
              <a:t>Направления в работе логопеда по преодолению недоразвития звукопроизношения (дизартрия, дислалия).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200" b="0"/>
              <a:t>Развитие моторики (общей, мелкой,</a:t>
            </a:r>
            <a:br>
              <a:rPr lang="ru-RU" sz="2200" b="0"/>
            </a:br>
            <a:r>
              <a:rPr lang="ru-RU" sz="2200" b="0"/>
              <a:t> артикуляционной, мимической).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Развитие дыхания.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Исправление недостатков</a:t>
            </a:r>
            <a:br>
              <a:rPr lang="ru-RU" sz="2200" b="0"/>
            </a:br>
            <a:r>
              <a:rPr lang="ru-RU" sz="2200" b="0"/>
              <a:t> звукопроизношения (постановка,</a:t>
            </a:r>
            <a:br>
              <a:rPr lang="ru-RU" sz="2200" b="0"/>
            </a:br>
            <a:r>
              <a:rPr lang="ru-RU" sz="2200" b="0"/>
              <a:t> автоматизация, дифференциация).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Развитие фонематического слуха и восприятия.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1439863"/>
            <a:ext cx="3240088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301038" cy="4679950"/>
          </a:xfrm>
          <a:ln/>
        </p:spPr>
        <p:txBody>
          <a:bodyPr tIns="21168"/>
          <a:lstStyle/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/>
              <a:t>Направления в работе по преодолению лексико-      грамматического недоразвития речи (общее  недоразвитие разного уровня).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r>
              <a:rPr lang="ru-RU" sz="2200" b="0"/>
              <a:t>Обогащение словарного запаса детей.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Уточнение грамматического и</a:t>
            </a:r>
            <a:br>
              <a:rPr lang="ru-RU" sz="2200" b="0"/>
            </a:br>
            <a:r>
              <a:rPr lang="ru-RU" sz="2200" b="0"/>
              <a:t> лексического значения слов.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Перевод слов из пассивного в </a:t>
            </a:r>
            <a:br>
              <a:rPr lang="ru-RU" sz="2200" b="0"/>
            </a:br>
            <a:r>
              <a:rPr lang="ru-RU" sz="2200" b="0"/>
              <a:t>активный словарь.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Развитие навыков словоизменения и словообразования.</a:t>
            </a:r>
            <a:br>
              <a:rPr lang="ru-RU" sz="2200" b="0"/>
            </a:br>
            <a:endParaRPr lang="ru-RU" sz="2200" b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1690688"/>
            <a:ext cx="3154363" cy="244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459788" cy="4656138"/>
          </a:xfrm>
          <a:ln/>
        </p:spPr>
        <p:txBody>
          <a:bodyPr tIns="24695"/>
          <a:lstStyle/>
          <a:p>
            <a:pPr marL="358775" indent="-358775" algn="l">
              <a:buSzPct val="37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/>
              <a:t>Развитие связной речи.</a:t>
            </a:r>
            <a:r>
              <a:rPr lang="ru-RU"/>
              <a:t/>
            </a:r>
            <a:br>
              <a:rPr lang="ru-RU"/>
            </a:br>
            <a:r>
              <a:rPr lang="ru-RU" sz="2200" b="0"/>
              <a:t>Связная речь — смысловое развернутое высказывание, обеспечивающее общение и взаимопонимание.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Связная речь обеспечивает коммуникативную функцию речи, реализуется в двух формах — диалоге и монологе.</a:t>
            </a:r>
            <a:br>
              <a:rPr lang="ru-RU" sz="2200" b="0"/>
            </a:br>
            <a:r>
              <a:rPr lang="ru-RU" sz="2200" b="0"/>
              <a:t/>
            </a:r>
            <a:br>
              <a:rPr lang="ru-RU" sz="2200" b="0"/>
            </a:br>
            <a:r>
              <a:rPr lang="ru-RU" sz="2200" b="0"/>
              <a:t>Детей необходимо учить: задавать и отвечать на вопросы полным предложением; составлять предложения по предметной и серии артинок; составлять рассказ (о реальном событии, предмете, пересказ, устное сочинение по воображению. </a:t>
            </a:r>
            <a:r>
              <a:rPr lang="ru-RU" sz="2400" b="0"/>
              <a:t/>
            </a:r>
            <a:br>
              <a:rPr lang="ru-RU" sz="2400" b="0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863" y="4019550"/>
            <a:ext cx="3240087" cy="197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23fba4a226a7674246af3bdf364dc3e7cd4a2"/>
</p:tagLst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83</Words>
  <Application>Microsoft Office PowerPoint</Application>
  <PresentationFormat>Произвольный</PresentationFormat>
  <Paragraphs>18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Unicode MS</vt:lpstr>
      <vt:lpstr>SimSun</vt:lpstr>
      <vt:lpstr>Arial</vt:lpstr>
      <vt:lpstr>Times New Roman</vt:lpstr>
      <vt:lpstr>Тема Office</vt:lpstr>
      <vt:lpstr>Тема Office</vt:lpstr>
      <vt:lpstr>Тема Office</vt:lpstr>
      <vt:lpstr>Советы логопеда.</vt:lpstr>
      <vt:lpstr>Речевые нарушения детей-дошкольников. </vt:lpstr>
      <vt:lpstr>Комплексный подход в решении коррекции и развития речи.  Предполагает консультирование специалистов: невролог, физиотерапевт, логопед.  При необходимости нужны дополнительные исследования у следующих специалистов: сурдолог, ортодонт; психолог, дефектолог).  Важно помнить о своевременности  процессов диагностики и коррекции речевого развития ребенка. </vt:lpstr>
      <vt:lpstr>Направления в работе логопеда по преодолению недоразвития звукопроизношения (дизартрия, дислалия).  Развитие моторики (общей, мелкой,  артикуляционной, мимической).  Развитие дыхания.  Исправление недостатков  звукопроизношения (постановка,  автоматизация, дифференциация).  Развитие фонематического слуха и восприятия.</vt:lpstr>
      <vt:lpstr>Направления в работе по преодолению лексико-      грамматического недоразвития речи (общее  недоразвитие разного уровня).  Обогащение словарного запаса детей.  Уточнение грамматического и  лексического значения слов.  Перевод слов из пассивного в  активный словарь.  Развитие навыков словоизменения и словообразования. </vt:lpstr>
      <vt:lpstr>Развитие связной речи. Связная речь — смысловое развернутое высказывание, обеспечивающее общение и взаимопонимание.  Связная речь обеспечивает коммуникативную функцию речи, реализуется в двух формах — диалоге и монологе.  Детей необходимо учить: задавать и отвечать на вопросы полным предложением; составлять предложения по предметной и серии артинок; составлять рассказ (о реальном событии, предмете, пересказ, устное сочинение по воображению.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логопеда.</dc:title>
  <dc:creator>igor</dc:creator>
  <cp:lastModifiedBy>Asus-Buk</cp:lastModifiedBy>
  <cp:revision>7</cp:revision>
  <cp:lastPrinted>1601-01-01T00:00:00Z</cp:lastPrinted>
  <dcterms:created xsi:type="dcterms:W3CDTF">2013-02-02T22:20:24Z</dcterms:created>
  <dcterms:modified xsi:type="dcterms:W3CDTF">2016-10-06T09:10:39Z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DF_LAST_URL">
    <vt:lpwstr>D:\Хобби++\.Материалы на сайты\-Логопед\Зайкова Наталья Николаевна\04-02-2013_20-30-51\презентация 2.odp</vt:lpwstr>
  </property>
</Properties>
</file>